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2"/>
  </p:notesMasterIdLst>
  <p:sldIdLst>
    <p:sldId id="256" r:id="rId5"/>
    <p:sldId id="302" r:id="rId6"/>
    <p:sldId id="306" r:id="rId7"/>
    <p:sldId id="305" r:id="rId8"/>
    <p:sldId id="313" r:id="rId9"/>
    <p:sldId id="317" r:id="rId10"/>
    <p:sldId id="314" r:id="rId11"/>
    <p:sldId id="315" r:id="rId12"/>
    <p:sldId id="316" r:id="rId13"/>
    <p:sldId id="310" r:id="rId14"/>
    <p:sldId id="352" r:id="rId15"/>
    <p:sldId id="311" r:id="rId16"/>
    <p:sldId id="322" r:id="rId17"/>
    <p:sldId id="326" r:id="rId18"/>
    <p:sldId id="327" r:id="rId19"/>
    <p:sldId id="312" r:id="rId20"/>
    <p:sldId id="304" r:id="rId21"/>
    <p:sldId id="323" r:id="rId22"/>
    <p:sldId id="325" r:id="rId23"/>
    <p:sldId id="351" r:id="rId24"/>
    <p:sldId id="319" r:id="rId25"/>
    <p:sldId id="321" r:id="rId26"/>
    <p:sldId id="330" r:id="rId27"/>
    <p:sldId id="307" r:id="rId28"/>
    <p:sldId id="308" r:id="rId29"/>
    <p:sldId id="353" r:id="rId30"/>
    <p:sldId id="354" r:id="rId31"/>
  </p:sldIdLst>
  <p:sldSz cx="12192000" cy="6858000"/>
  <p:notesSz cx="6858000" cy="9144000"/>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F2E"/>
    <a:srgbClr val="EEE469"/>
    <a:srgbClr val="983C12"/>
    <a:srgbClr val="C84A07"/>
    <a:srgbClr val="5E8092"/>
    <a:srgbClr val="114EC0"/>
    <a:srgbClr val="DBC19A"/>
    <a:srgbClr val="A7B8CC"/>
    <a:srgbClr val="D8DFE6"/>
    <a:srgbClr val="DD46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D8B918-3BCC-478B-8A90-D6EC98B19BE3}" v="1" dt="2022-03-22T21:37:24.310"/>
    <p1510:client id="{EB21D54A-1077-4ADF-89A5-1891F8135225}" v="1" dt="2022-03-09T07:36:10.3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xmilián Stoklasa" userId="S::it1823@sspu-opava.cz::ea01dcb7-3beb-4dcd-b4bf-ce0230488f98" providerId="AD" clId="Web-{EB21D54A-1077-4ADF-89A5-1891F8135225}"/>
    <pc:docChg chg="modSld">
      <pc:chgData name="Maxmilián Stoklasa" userId="S::it1823@sspu-opava.cz::ea01dcb7-3beb-4dcd-b4bf-ce0230488f98" providerId="AD" clId="Web-{EB21D54A-1077-4ADF-89A5-1891F8135225}" dt="2022-03-09T07:36:10.377" v="0" actId="14100"/>
      <pc:docMkLst>
        <pc:docMk/>
      </pc:docMkLst>
      <pc:sldChg chg="modSp">
        <pc:chgData name="Maxmilián Stoklasa" userId="S::it1823@sspu-opava.cz::ea01dcb7-3beb-4dcd-b4bf-ce0230488f98" providerId="AD" clId="Web-{EB21D54A-1077-4ADF-89A5-1891F8135225}" dt="2022-03-09T07:36:10.377" v="0" actId="14100"/>
        <pc:sldMkLst>
          <pc:docMk/>
          <pc:sldMk cId="1557698675" sldId="305"/>
        </pc:sldMkLst>
        <pc:picChg chg="mod">
          <ac:chgData name="Maxmilián Stoklasa" userId="S::it1823@sspu-opava.cz::ea01dcb7-3beb-4dcd-b4bf-ce0230488f98" providerId="AD" clId="Web-{EB21D54A-1077-4ADF-89A5-1891F8135225}" dt="2022-03-09T07:36:10.377" v="0" actId="14100"/>
          <ac:picMkLst>
            <pc:docMk/>
            <pc:sldMk cId="1557698675" sldId="305"/>
            <ac:picMk id="2050" creationId="{00000000-0000-0000-0000-000000000000}"/>
          </ac:picMkLst>
        </pc:picChg>
      </pc:sldChg>
    </pc:docChg>
  </pc:docChgLst>
  <pc:docChgLst>
    <pc:chgData name="Tomáš Kuča" userId="S::it1810@sspu-opava.cz::4ad31dc5-52e0-45b3-99c4-4e6eb8e945ec" providerId="AD" clId="Web-{BED8B918-3BCC-478B-8A90-D6EC98B19BE3}"/>
    <pc:docChg chg="modSld">
      <pc:chgData name="Tomáš Kuča" userId="S::it1810@sspu-opava.cz::4ad31dc5-52e0-45b3-99c4-4e6eb8e945ec" providerId="AD" clId="Web-{BED8B918-3BCC-478B-8A90-D6EC98B19BE3}" dt="2022-03-22T21:37:24.310" v="0"/>
      <pc:docMkLst>
        <pc:docMk/>
      </pc:docMkLst>
      <pc:sldChg chg="addSp">
        <pc:chgData name="Tomáš Kuča" userId="S::it1810@sspu-opava.cz::4ad31dc5-52e0-45b3-99c4-4e6eb8e945ec" providerId="AD" clId="Web-{BED8B918-3BCC-478B-8A90-D6EC98B19BE3}" dt="2022-03-22T21:37:24.310" v="0"/>
        <pc:sldMkLst>
          <pc:docMk/>
          <pc:sldMk cId="3316697728" sldId="322"/>
        </pc:sldMkLst>
        <pc:spChg chg="add">
          <ac:chgData name="Tomáš Kuča" userId="S::it1810@sspu-opava.cz::4ad31dc5-52e0-45b3-99c4-4e6eb8e945ec" providerId="AD" clId="Web-{BED8B918-3BCC-478B-8A90-D6EC98B19BE3}" dt="2022-03-22T21:37:24.310" v="0"/>
          <ac:spMkLst>
            <pc:docMk/>
            <pc:sldMk cId="3316697728" sldId="322"/>
            <ac:spMk id="3" creationId="{AD7E6A3F-1CBE-5A0C-3E5D-D3E84384624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záhlaví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s-CZ"/>
          </a:p>
        </p:txBody>
      </p:sp>
      <p:sp>
        <p:nvSpPr>
          <p:cNvPr id="3" name="Zástupný symbol pro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D40F12-9128-4BAC-B707-6E5357703090}" type="datetimeFigureOut">
              <a:rPr lang="cs-CZ" smtClean="0"/>
              <a:t>22.03.2022</a:t>
            </a:fld>
            <a:endParaRPr lang="cs-CZ"/>
          </a:p>
        </p:txBody>
      </p:sp>
      <p:sp>
        <p:nvSpPr>
          <p:cNvPr id="4" name="Zástupný symbol pro obrázek snímk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cs-CZ"/>
          </a:p>
        </p:txBody>
      </p:sp>
      <p:sp>
        <p:nvSpPr>
          <p:cNvPr id="5" name="Zástupný symbol pro poznámky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6" name="Zástupný symbol pro zápatí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cs-CZ"/>
          </a:p>
        </p:txBody>
      </p:sp>
      <p:sp>
        <p:nvSpPr>
          <p:cNvPr id="7" name="Zástupný symbol pro číslo snímk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6E273B-5751-4440-8C75-B02687DE6817}" type="slidenum">
              <a:rPr lang="cs-CZ" smtClean="0"/>
              <a:t>‹#›</a:t>
            </a:fld>
            <a:endParaRPr lang="cs-CZ"/>
          </a:p>
        </p:txBody>
      </p:sp>
    </p:spTree>
    <p:extLst>
      <p:ext uri="{BB962C8B-B14F-4D97-AF65-F5344CB8AC3E}">
        <p14:creationId xmlns:p14="http://schemas.microsoft.com/office/powerpoint/2010/main" val="2039675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npmjs.org/"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nodejs.org/api/index.html"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babeljs.io/"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1</a:t>
            </a:fld>
            <a:endParaRPr lang="cs-CZ"/>
          </a:p>
        </p:txBody>
      </p:sp>
    </p:spTree>
    <p:extLst>
      <p:ext uri="{BB962C8B-B14F-4D97-AF65-F5344CB8AC3E}">
        <p14:creationId xmlns:p14="http://schemas.microsoft.com/office/powerpoint/2010/main" val="623067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1" i="0" u="none" strike="noStrike" kern="1200" baseline="0">
                <a:solidFill>
                  <a:schemeClr val="tx1"/>
                </a:solidFill>
                <a:latin typeface="+mn-lt"/>
                <a:ea typeface="+mn-ea"/>
                <a:cs typeface="+mn-cs"/>
              </a:rPr>
              <a:t>jQuery</a:t>
            </a:r>
            <a:r>
              <a:rPr lang="cs-CZ" sz="1200" b="0" i="0" u="none" strike="noStrike" kern="1200" baseline="0">
                <a:solidFill>
                  <a:schemeClr val="tx1"/>
                </a:solidFill>
                <a:latin typeface="+mn-lt"/>
                <a:ea typeface="+mn-ea"/>
                <a:cs typeface="+mn-cs"/>
              </a:rPr>
              <a:t> je v současnosti nejpoužívanější </a:t>
            </a:r>
            <a:r>
              <a:rPr lang="cs-CZ" sz="1200" b="1" i="0" u="none" strike="noStrike" kern="1200" baseline="0">
                <a:solidFill>
                  <a:schemeClr val="tx1"/>
                </a:solidFill>
                <a:latin typeface="+mn-lt"/>
                <a:ea typeface="+mn-ea"/>
                <a:cs typeface="+mn-cs"/>
              </a:rPr>
              <a:t>javascriptová knihovna</a:t>
            </a:r>
            <a:r>
              <a:rPr lang="cs-CZ" sz="1200" b="0" i="0" u="none" strike="noStrike" kern="1200" baseline="0">
                <a:solidFill>
                  <a:schemeClr val="tx1"/>
                </a:solidFill>
                <a:latin typeface="+mn-lt"/>
                <a:ea typeface="+mn-ea"/>
                <a:cs typeface="+mn-cs"/>
              </a:rPr>
              <a:t>, která usnadňuje manipulaci s objekty i tvorbu animací na webových stránkách nebo zjednodušuje použití technologie AJAX. S pomocí přídavných modulů, jakými jsou například rozšíření </a:t>
            </a:r>
            <a:r>
              <a:rPr lang="cs-CZ" sz="1200" b="0" i="1" u="none" strike="noStrike" kern="1200" baseline="0">
                <a:solidFill>
                  <a:schemeClr val="tx1"/>
                </a:solidFill>
                <a:latin typeface="+mn-lt"/>
                <a:ea typeface="+mn-ea"/>
                <a:cs typeface="+mn-cs"/>
              </a:rPr>
              <a:t>JQuery UI</a:t>
            </a:r>
            <a:r>
              <a:rPr lang="cs-CZ" sz="1200" b="0" i="0" u="none" strike="noStrike" kern="1200" baseline="0">
                <a:solidFill>
                  <a:schemeClr val="tx1"/>
                </a:solidFill>
                <a:latin typeface="+mn-lt"/>
                <a:ea typeface="+mn-ea"/>
                <a:cs typeface="+mn-cs"/>
              </a:rPr>
              <a:t>, poskytuje rovněž prostředky k vytvoření propracovaného grafického uživatelského rozhraní.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Kód knihovny jQuery je velmi úsporný, v minimalistické verzi obsahuje pouze několik desítek kilobajtů. Základní motto </a:t>
            </a:r>
            <a:r>
              <a:rPr lang="cs-CZ" sz="1200" b="0" i="1" u="none" strike="noStrike" kern="1200" baseline="0">
                <a:solidFill>
                  <a:schemeClr val="tx1"/>
                </a:solidFill>
                <a:latin typeface="+mn-lt"/>
                <a:ea typeface="+mn-ea"/>
                <a:cs typeface="+mn-cs"/>
              </a:rPr>
              <a:t>„write less, do more“ </a:t>
            </a:r>
            <a:r>
              <a:rPr lang="cs-CZ" sz="1200" b="0" i="0" u="none" strike="noStrike" kern="1200" baseline="0">
                <a:solidFill>
                  <a:schemeClr val="tx1"/>
                </a:solidFill>
                <a:latin typeface="+mn-lt"/>
                <a:ea typeface="+mn-ea"/>
                <a:cs typeface="+mn-cs"/>
              </a:rPr>
              <a:t>(„piš méně, udělej více“) vystihuje efektivní zápis skriptů v jQuery.</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Knihovna JQuery může být stažena nebo na stránku připojena prostřednictvím odkazů na CDN (Content Delivery Network - síť pro doručování obsahu).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Pro spolehlivé fungování kódu jQuery je nezbytné, aby byl spuštěn teprve poté, když je načtena („připravena“) celá stránka. Kód jQuery by proto měl být vložen do speciální </a:t>
            </a:r>
            <a:r>
              <a:rPr lang="cs-CZ" sz="1200" b="0" i="1" u="none" strike="noStrike" kern="1200" baseline="0">
                <a:solidFill>
                  <a:schemeClr val="tx1"/>
                </a:solidFill>
                <a:latin typeface="+mn-lt"/>
                <a:ea typeface="+mn-ea"/>
                <a:cs typeface="+mn-cs"/>
              </a:rPr>
              <a:t>anonymní funkce</a:t>
            </a:r>
            <a:r>
              <a:rPr lang="cs-CZ" sz="1200" b="0" i="0" u="none" strike="noStrike" kern="1200" baseline="0">
                <a:solidFill>
                  <a:schemeClr val="tx1"/>
                </a:solidFill>
                <a:latin typeface="+mn-lt"/>
                <a:ea typeface="+mn-ea"/>
                <a:cs typeface="+mn-cs"/>
              </a:rPr>
              <a:t>: </a:t>
            </a:r>
            <a:r>
              <a:rPr lang="cs-CZ" sz="1200" b="1" i="0" u="none" strike="noStrike" kern="1200" baseline="0">
                <a:solidFill>
                  <a:schemeClr val="tx1"/>
                </a:solidFill>
                <a:latin typeface="+mn-lt"/>
                <a:ea typeface="+mn-ea"/>
                <a:cs typeface="+mn-cs"/>
              </a:rPr>
              <a:t>$(document).ready(function(){});</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Klíčovou roli hrají v jQuery </a:t>
            </a:r>
            <a:r>
              <a:rPr lang="cs-CZ" sz="1200" b="1" i="0" u="none" strike="noStrike" kern="1200" baseline="0">
                <a:solidFill>
                  <a:schemeClr val="tx1"/>
                </a:solidFill>
                <a:latin typeface="+mn-lt"/>
                <a:ea typeface="+mn-ea"/>
                <a:cs typeface="+mn-cs"/>
              </a:rPr>
              <a:t>selektory</a:t>
            </a:r>
            <a:r>
              <a:rPr lang="cs-CZ" sz="1200" b="0" i="0" u="none" strike="noStrike" kern="1200" baseline="0">
                <a:solidFill>
                  <a:schemeClr val="tx1"/>
                </a:solidFill>
                <a:latin typeface="+mn-lt"/>
                <a:ea typeface="+mn-ea"/>
                <a:cs typeface="+mn-cs"/>
              </a:rPr>
              <a:t> dobře známé z CSS, pomocí kterých lze spolehlivě identifikovat libovolný objekt tvořící DOM webové stránky. Pro odlišení jQuery selektorů od běžného javascriptového kódu se používá dolarová notace - </a:t>
            </a:r>
            <a:r>
              <a:rPr lang="cs-CZ" sz="1200" b="1" i="0" u="none" strike="noStrike" kern="1200" baseline="0">
                <a:solidFill>
                  <a:schemeClr val="tx1"/>
                </a:solidFill>
                <a:latin typeface="+mn-lt"/>
                <a:ea typeface="+mn-ea"/>
                <a:cs typeface="+mn-cs"/>
              </a:rPr>
              <a:t>$(selektor).</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K vyhledání určitého objektu v DOM není vždy nezbytné použít přesně definovaný selektor. Lze toho dosáhnout také pomocí tzv. </a:t>
            </a:r>
            <a:r>
              <a:rPr lang="cs-CZ" sz="1200" b="1" i="0" u="none" strike="noStrike" kern="1200" baseline="0">
                <a:solidFill>
                  <a:schemeClr val="tx1"/>
                </a:solidFill>
                <a:latin typeface="+mn-lt"/>
                <a:ea typeface="+mn-ea"/>
                <a:cs typeface="+mn-cs"/>
              </a:rPr>
              <a:t>traverzování ve stromu objektů</a:t>
            </a:r>
            <a:r>
              <a:rPr lang="cs-CZ" sz="1200" b="0" i="0" u="none" strike="noStrike" kern="1200" baseline="0">
                <a:solidFill>
                  <a:schemeClr val="tx1"/>
                </a:solidFill>
                <a:latin typeface="+mn-lt"/>
                <a:ea typeface="+mn-ea"/>
                <a:cs typeface="+mn-cs"/>
              </a:rPr>
              <a:t>, které vyplývá ze vzájemných vztahů objektů jako </a:t>
            </a:r>
            <a:r>
              <a:rPr lang="cs-CZ" sz="1200" b="0" i="1" u="none" strike="noStrike" kern="1200" baseline="0">
                <a:solidFill>
                  <a:schemeClr val="tx1"/>
                </a:solidFill>
                <a:latin typeface="+mn-lt"/>
                <a:ea typeface="+mn-ea"/>
                <a:cs typeface="+mn-cs"/>
              </a:rPr>
              <a:t>rodičů</a:t>
            </a:r>
            <a:r>
              <a:rPr lang="cs-CZ" sz="1200" b="0" i="0" u="none" strike="noStrike" kern="1200" baseline="0">
                <a:solidFill>
                  <a:schemeClr val="tx1"/>
                </a:solidFill>
                <a:latin typeface="+mn-lt"/>
                <a:ea typeface="+mn-ea"/>
                <a:cs typeface="+mn-cs"/>
              </a:rPr>
              <a:t>, </a:t>
            </a:r>
            <a:r>
              <a:rPr lang="cs-CZ" sz="1200" b="0" i="1" u="none" strike="noStrike" kern="1200" baseline="0">
                <a:solidFill>
                  <a:schemeClr val="tx1"/>
                </a:solidFill>
                <a:latin typeface="+mn-lt"/>
                <a:ea typeface="+mn-ea"/>
                <a:cs typeface="+mn-cs"/>
              </a:rPr>
              <a:t>potomků</a:t>
            </a:r>
            <a:r>
              <a:rPr lang="cs-CZ" sz="1200" b="0" i="0" u="none" strike="noStrike" kern="1200" baseline="0">
                <a:solidFill>
                  <a:schemeClr val="tx1"/>
                </a:solidFill>
                <a:latin typeface="+mn-lt"/>
                <a:ea typeface="+mn-ea"/>
                <a:cs typeface="+mn-cs"/>
              </a:rPr>
              <a:t> nebo symbolických </a:t>
            </a:r>
            <a:r>
              <a:rPr lang="cs-CZ" sz="1200" b="0" i="1" u="none" strike="noStrike" kern="1200" baseline="0">
                <a:solidFill>
                  <a:schemeClr val="tx1"/>
                </a:solidFill>
                <a:latin typeface="+mn-lt"/>
                <a:ea typeface="+mn-ea"/>
                <a:cs typeface="+mn-cs"/>
              </a:rPr>
              <a:t>sourozenců</a:t>
            </a:r>
            <a:r>
              <a:rPr lang="cs-CZ" sz="1200" b="0" i="0" u="none" strike="noStrike" kern="1200" baseline="0">
                <a:solidFill>
                  <a:schemeClr val="tx1"/>
                </a:solidFill>
                <a:latin typeface="+mn-lt"/>
                <a:ea typeface="+mn-ea"/>
                <a:cs typeface="+mn-cs"/>
              </a:rPr>
              <a:t>, případně jejich pozice v hierarchii.</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Vedle selektorů mají v jQuery velký význam rovněž </a:t>
            </a:r>
            <a:r>
              <a:rPr lang="cs-CZ" sz="1200" b="1" i="0" u="none" strike="noStrike" kern="1200" baseline="0">
                <a:solidFill>
                  <a:schemeClr val="tx1"/>
                </a:solidFill>
                <a:latin typeface="+mn-lt"/>
                <a:ea typeface="+mn-ea"/>
                <a:cs typeface="+mn-cs"/>
              </a:rPr>
              <a:t>metody</a:t>
            </a:r>
            <a:r>
              <a:rPr lang="cs-CZ" sz="1200" b="0" i="0" u="none" strike="noStrike" kern="1200" baseline="0">
                <a:solidFill>
                  <a:schemeClr val="tx1"/>
                </a:solidFill>
                <a:latin typeface="+mn-lt"/>
                <a:ea typeface="+mn-ea"/>
                <a:cs typeface="+mn-cs"/>
              </a:rPr>
              <a:t>, jimiž můžeme ošetřit různé </a:t>
            </a:r>
            <a:r>
              <a:rPr lang="cs-CZ" sz="1200" b="1" i="0" u="none" strike="noStrike" kern="1200" baseline="0">
                <a:solidFill>
                  <a:schemeClr val="tx1"/>
                </a:solidFill>
                <a:latin typeface="+mn-lt"/>
                <a:ea typeface="+mn-ea"/>
                <a:cs typeface="+mn-cs"/>
              </a:rPr>
              <a:t>události</a:t>
            </a:r>
            <a:r>
              <a:rPr lang="cs-CZ" sz="1200" b="0" i="0" u="none" strike="noStrike" kern="1200" baseline="0">
                <a:solidFill>
                  <a:schemeClr val="tx1"/>
                </a:solidFill>
                <a:latin typeface="+mn-lt"/>
                <a:ea typeface="+mn-ea"/>
                <a:cs typeface="+mn-cs"/>
              </a:rPr>
              <a:t> spojené s objekty stránky (typicky například když uživatel klikne myší na nějaký objekt, přejede kurzorem myši nad určitou oblastí stránky, stiskne klávesu apod.).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jQuery nabízí programátorům mnoho metod, pomocí nichž lze provést různé efektní změny na webové stránce (např. skrývání a odkrývání částí stránky), vytvářet jednoduché animace, měnit dynamicky kaskádové styly apod. </a:t>
            </a:r>
            <a:r>
              <a:rPr lang="cs-CZ" sz="1200" b="0" i="0" kern="1200" baseline="0">
                <a:solidFill>
                  <a:schemeClr val="tx1"/>
                </a:solidFill>
                <a:effectLst/>
                <a:latin typeface="+mn-lt"/>
                <a:ea typeface="+mn-ea"/>
                <a:cs typeface="+mn-cs"/>
              </a:rPr>
              <a:t> </a:t>
            </a: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10</a:t>
            </a:fld>
            <a:endParaRPr lang="cs-CZ"/>
          </a:p>
        </p:txBody>
      </p:sp>
    </p:spTree>
    <p:extLst>
      <p:ext uri="{BB962C8B-B14F-4D97-AF65-F5344CB8AC3E}">
        <p14:creationId xmlns:p14="http://schemas.microsoft.com/office/powerpoint/2010/main" val="34477965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en-US" sz="1200" b="1" i="0" kern="1200" baseline="0">
                <a:solidFill>
                  <a:schemeClr val="tx1"/>
                </a:solidFill>
                <a:effectLst/>
                <a:latin typeface="+mn-lt"/>
                <a:ea typeface="+mn-ea"/>
                <a:cs typeface="+mn-cs"/>
              </a:rPr>
              <a:t>Multithreading</a:t>
            </a:r>
            <a:r>
              <a:rPr lang="en-US" sz="1200" b="0" i="0" kern="1200" baseline="0">
                <a:solidFill>
                  <a:schemeClr val="tx1"/>
                </a:solidFill>
                <a:effectLst/>
                <a:latin typeface="+mn-lt"/>
                <a:ea typeface="+mn-ea"/>
                <a:cs typeface="+mn-cs"/>
              </a:rPr>
              <a:t> refers to the concurrent/parallel execution of more than one sequential set (thread) of instructions.</a:t>
            </a:r>
          </a:p>
          <a:p>
            <a:pPr marL="171450" indent="-171450">
              <a:buFont typeface="Arial" panose="020B0604020202020204" pitchFamily="34" charset="0"/>
              <a:buChar char="•"/>
            </a:pPr>
            <a:r>
              <a:rPr lang="en-US" sz="1200" b="0" i="0" kern="1200" baseline="0">
                <a:solidFill>
                  <a:schemeClr val="tx1"/>
                </a:solidFill>
                <a:effectLst/>
                <a:latin typeface="+mn-lt"/>
                <a:ea typeface="+mn-ea"/>
                <a:cs typeface="+mn-cs"/>
              </a:rPr>
              <a:t>On a single processor, multithreading gives the illusion of running in parallel. In reality, the processor is switching by using a scheduling algorithm. Or, it’s switching based on a combination of external inputs (interrupts) and how the threads have been prioritized.</a:t>
            </a:r>
          </a:p>
          <a:p>
            <a:pPr marL="171450" indent="-171450">
              <a:buFont typeface="Arial" panose="020B0604020202020204" pitchFamily="34" charset="0"/>
              <a:buChar char="•"/>
            </a:pPr>
            <a:r>
              <a:rPr lang="en-US" sz="1200" b="0" i="0" kern="1200" baseline="0">
                <a:solidFill>
                  <a:schemeClr val="tx1"/>
                </a:solidFill>
                <a:effectLst/>
                <a:latin typeface="+mn-lt"/>
                <a:ea typeface="+mn-ea"/>
                <a:cs typeface="+mn-cs"/>
              </a:rPr>
              <a:t>On multiple processor cores, threads are truly parallel. Individual microprocessors work together to achieve the result more efficiently. There are multiple parallel, concurrent tasks happening at once.</a:t>
            </a:r>
          </a:p>
          <a:p>
            <a:pPr marL="171450" indent="-171450">
              <a:buFont typeface="Arial" panose="020B0604020202020204" pitchFamily="34" charset="0"/>
              <a:buChar char="•"/>
            </a:pPr>
            <a:r>
              <a:rPr lang="en-US" sz="1200" b="0" i="0" kern="1200" baseline="0">
                <a:solidFill>
                  <a:schemeClr val="tx1"/>
                </a:solidFill>
                <a:effectLst/>
                <a:latin typeface="+mn-lt"/>
                <a:ea typeface="+mn-ea"/>
                <a:cs typeface="+mn-cs"/>
              </a:rPr>
              <a:t>A basic example of multithreading is downloading two files from two different tabs in a web browser. Each tab uses a new thread to download the requested file. No tab waits for the other one to finish, they are downloading concurrently.</a:t>
            </a:r>
            <a:endParaRPr lang="cs-CZ" sz="1200" b="0" i="0" kern="1200" baseline="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a:solidFill>
                  <a:schemeClr val="tx1"/>
                </a:solidFill>
                <a:effectLst/>
                <a:latin typeface="+mn-lt"/>
                <a:ea typeface="+mn-ea"/>
                <a:cs typeface="+mn-cs"/>
              </a:rPr>
              <a:t>An </a:t>
            </a:r>
            <a:r>
              <a:rPr lang="en-US" sz="1200" b="1" i="0" kern="1200" baseline="0">
                <a:solidFill>
                  <a:schemeClr val="tx1"/>
                </a:solidFill>
                <a:effectLst/>
                <a:latin typeface="+mn-lt"/>
                <a:ea typeface="+mn-ea"/>
                <a:cs typeface="+mn-cs"/>
              </a:rPr>
              <a:t>asynchronous model </a:t>
            </a:r>
            <a:r>
              <a:rPr lang="en-US" sz="1200" b="0" i="0" kern="1200" baseline="0">
                <a:solidFill>
                  <a:schemeClr val="tx1"/>
                </a:solidFill>
                <a:effectLst/>
                <a:latin typeface="+mn-lt"/>
                <a:ea typeface="+mn-ea"/>
                <a:cs typeface="+mn-cs"/>
              </a:rPr>
              <a:t>allows multiple things to happen at the same time. When your program calls a long-running function, it doesn’t block the execution flow, and your program continues to run. When the function finishes, the program knows and gets access to the result (if there’s a need for that).</a:t>
            </a:r>
          </a:p>
          <a:p>
            <a:pPr marL="171450" indent="-171450">
              <a:buFont typeface="Arial" panose="020B0604020202020204" pitchFamily="34" charset="0"/>
              <a:buChar char="•"/>
            </a:pPr>
            <a:r>
              <a:rPr lang="en-US" sz="1200" b="0" i="0" kern="1200" baseline="0">
                <a:solidFill>
                  <a:schemeClr val="tx1"/>
                </a:solidFill>
                <a:effectLst/>
                <a:latin typeface="+mn-lt"/>
                <a:ea typeface="+mn-ea"/>
                <a:cs typeface="+mn-cs"/>
              </a:rPr>
              <a:t>In an asynchronous system, the solution is to start an additional thread of control. The first thread fetches the first file, and the second thread fetches the second file without waiting for the first thread to finish, and then both threads wait for their results to come back, after which they resynchronize to combine their results.</a:t>
            </a:r>
          </a:p>
          <a:p>
            <a:pPr marL="171450" indent="-171450">
              <a:buFont typeface="Arial" panose="020B0604020202020204" pitchFamily="34" charset="0"/>
              <a:buChar char="•"/>
            </a:pPr>
            <a:r>
              <a:rPr lang="en-US" sz="1200" b="0" i="0" kern="1200" baseline="0">
                <a:solidFill>
                  <a:schemeClr val="tx1"/>
                </a:solidFill>
                <a:effectLst/>
                <a:latin typeface="+mn-lt"/>
                <a:ea typeface="+mn-ea"/>
                <a:cs typeface="+mn-cs"/>
              </a:rPr>
              <a:t>Another example with a single-thread approach is a program that requests a file from the OS and needs to make a mathematical operation.</a:t>
            </a:r>
          </a:p>
          <a:p>
            <a:pPr marL="171450" indent="-171450">
              <a:buFont typeface="Arial" panose="020B0604020202020204" pitchFamily="34" charset="0"/>
              <a:buChar char="•"/>
            </a:pPr>
            <a:r>
              <a:rPr lang="en-US" sz="1200" b="0" i="0" kern="1200" baseline="0">
                <a:solidFill>
                  <a:schemeClr val="tx1"/>
                </a:solidFill>
                <a:effectLst/>
                <a:latin typeface="+mn-lt"/>
                <a:ea typeface="+mn-ea"/>
                <a:cs typeface="+mn-cs"/>
              </a:rPr>
              <a:t>In an asynchronous system, the program asks the OS for the file and returns the control to the mathematical operation to be executed on the CPU, while waiting for the file.</a:t>
            </a:r>
          </a:p>
          <a:p>
            <a:pPr marL="171450" indent="-171450">
              <a:buFont typeface="Arial" panose="020B0604020202020204" pitchFamily="34" charset="0"/>
              <a:buChar char="•"/>
            </a:pPr>
            <a:r>
              <a:rPr lang="en-US" sz="1200" b="0" i="0" kern="1200" baseline="0">
                <a:solidFill>
                  <a:schemeClr val="tx1"/>
                </a:solidFill>
                <a:effectLst/>
                <a:latin typeface="+mn-lt"/>
                <a:ea typeface="+mn-ea"/>
                <a:cs typeface="+mn-cs"/>
              </a:rPr>
              <a:t>One approach to asynchronous programming is to make functions that perform a slow action and take an extra argument, a callback function. The action is started, and when it finishes, the callback function is called with the result.</a:t>
            </a:r>
            <a:endParaRPr lang="cs-CZ" sz="1200" b="0" i="0" kern="1200" baseline="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a:solidFill>
                  <a:schemeClr val="tx1"/>
                </a:solidFill>
                <a:effectLst/>
                <a:latin typeface="+mn-lt"/>
                <a:ea typeface="+mn-ea"/>
                <a:cs typeface="+mn-cs"/>
              </a:rPr>
              <a:t>In a nutshell, for large scale applications with a lot of I/O operations and different computations, using asynchronous multithreading programming flow, will utilize the computation resources, and take care of non-blocking functions. This is the programming model of any OS!</a:t>
            </a:r>
            <a:endParaRPr lang="cs-CZ" sz="1200" b="0" i="0" kern="1200" baseline="0">
              <a:solidFill>
                <a:schemeClr val="tx1"/>
              </a:solidFill>
              <a:effectLst/>
              <a:latin typeface="+mn-lt"/>
              <a:ea typeface="+mn-ea"/>
              <a:cs typeface="+mn-cs"/>
            </a:endParaRP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11</a:t>
            </a:fld>
            <a:endParaRPr lang="cs-CZ"/>
          </a:p>
        </p:txBody>
      </p:sp>
    </p:spTree>
    <p:extLst>
      <p:ext uri="{BB962C8B-B14F-4D97-AF65-F5344CB8AC3E}">
        <p14:creationId xmlns:p14="http://schemas.microsoft.com/office/powerpoint/2010/main" val="2381852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1" i="0" u="none" strike="noStrike" kern="1200" baseline="0">
                <a:solidFill>
                  <a:schemeClr val="tx1"/>
                </a:solidFill>
                <a:latin typeface="+mn-lt"/>
                <a:ea typeface="+mn-ea"/>
                <a:cs typeface="+mn-cs"/>
              </a:rPr>
              <a:t>AJAX </a:t>
            </a:r>
            <a:r>
              <a:rPr lang="cs-CZ" sz="1200" b="0" i="0" u="none" strike="noStrike" kern="1200" baseline="0">
                <a:solidFill>
                  <a:schemeClr val="tx1"/>
                </a:solidFill>
                <a:latin typeface="+mn-lt"/>
                <a:ea typeface="+mn-ea"/>
                <a:cs typeface="+mn-cs"/>
              </a:rPr>
              <a:t>(</a:t>
            </a:r>
            <a:r>
              <a:rPr lang="cs-CZ" sz="1200" b="0" i="1" u="none" strike="noStrike" kern="1200" baseline="0">
                <a:solidFill>
                  <a:schemeClr val="tx1"/>
                </a:solidFill>
                <a:latin typeface="+mn-lt"/>
                <a:ea typeface="+mn-ea"/>
                <a:cs typeface="+mn-cs"/>
              </a:rPr>
              <a:t>Asynchronous JavaScript and XML</a:t>
            </a:r>
            <a:r>
              <a:rPr lang="cs-CZ" sz="1200" b="0" i="0" u="none" strike="noStrike" kern="1200" baseline="0">
                <a:solidFill>
                  <a:schemeClr val="tx1"/>
                </a:solidFill>
                <a:latin typeface="+mn-lt"/>
                <a:ea typeface="+mn-ea"/>
                <a:cs typeface="+mn-cs"/>
              </a:rPr>
              <a:t>) je označení pro technologie vývoje interaktivních webových aplikací, které mění obsah stránky bez opětovného načítání celého webového dokumentu. Toho se dosahuje pomocí </a:t>
            </a:r>
            <a:r>
              <a:rPr lang="cs-CZ" sz="1200" b="0" i="1" u="none" strike="noStrike" kern="1200" baseline="0">
                <a:solidFill>
                  <a:schemeClr val="tx1"/>
                </a:solidFill>
                <a:latin typeface="+mn-lt"/>
                <a:ea typeface="+mn-ea"/>
                <a:cs typeface="+mn-cs"/>
              </a:rPr>
              <a:t>JavaScriptu</a:t>
            </a:r>
            <a:r>
              <a:rPr lang="cs-CZ" sz="1200" b="0" i="0" u="none" strike="noStrike" kern="1200" baseline="0">
                <a:solidFill>
                  <a:schemeClr val="tx1"/>
                </a:solidFill>
                <a:latin typeface="+mn-lt"/>
                <a:ea typeface="+mn-ea"/>
                <a:cs typeface="+mn-cs"/>
              </a:rPr>
              <a:t>, který získává libovolná data od webového serveru, nejčastěji ve formátu XML. Pro asynchronní výměnu dat s webovým serverem využívá AJAX rozhraní </a:t>
            </a:r>
            <a:r>
              <a:rPr lang="cs-CZ" sz="1200" b="0" i="1" u="none" strike="noStrike" kern="1200" baseline="0">
                <a:solidFill>
                  <a:schemeClr val="tx1"/>
                </a:solidFill>
                <a:latin typeface="+mn-lt"/>
                <a:ea typeface="+mn-ea"/>
                <a:cs typeface="+mn-cs"/>
              </a:rPr>
              <a:t>XMLHttpRequest</a:t>
            </a:r>
            <a:r>
              <a:rPr lang="cs-CZ" sz="1200" b="0" i="0" u="none" strike="noStrike" kern="1200" baseline="0">
                <a:solidFill>
                  <a:schemeClr val="tx1"/>
                </a:solidFill>
                <a:latin typeface="+mn-lt"/>
                <a:ea typeface="+mn-ea"/>
                <a:cs typeface="+mn-cs"/>
              </a:rPr>
              <a:t>. Jako formát odpovědi mohou být vedle XML použity další formáty včetně </a:t>
            </a:r>
            <a:r>
              <a:rPr lang="cs-CZ" sz="1200" b="1" i="0" u="none" strike="noStrike" kern="1200" baseline="0">
                <a:solidFill>
                  <a:schemeClr val="tx1"/>
                </a:solidFill>
                <a:latin typeface="+mn-lt"/>
                <a:ea typeface="+mn-ea"/>
                <a:cs typeface="+mn-cs"/>
              </a:rPr>
              <a:t>JSON</a:t>
            </a:r>
            <a:r>
              <a:rPr lang="cs-CZ" sz="1200" b="0" i="0" u="none" strike="noStrike" kern="1200" baseline="0">
                <a:solidFill>
                  <a:schemeClr val="tx1"/>
                </a:solidFill>
                <a:latin typeface="+mn-lt"/>
                <a:ea typeface="+mn-ea"/>
                <a:cs typeface="+mn-cs"/>
              </a:rPr>
              <a:t>, </a:t>
            </a:r>
            <a:r>
              <a:rPr lang="cs-CZ" sz="1200" b="0" i="1" u="none" strike="noStrike" kern="1200" baseline="0">
                <a:solidFill>
                  <a:schemeClr val="tx1"/>
                </a:solidFill>
                <a:latin typeface="+mn-lt"/>
                <a:ea typeface="+mn-ea"/>
                <a:cs typeface="+mn-cs"/>
              </a:rPr>
              <a:t>HTML </a:t>
            </a:r>
            <a:r>
              <a:rPr lang="cs-CZ" sz="1200" b="0" i="0" u="none" strike="noStrike" kern="1200" baseline="0">
                <a:solidFill>
                  <a:schemeClr val="tx1"/>
                </a:solidFill>
                <a:latin typeface="+mn-lt"/>
                <a:ea typeface="+mn-ea"/>
                <a:cs typeface="+mn-cs"/>
              </a:rPr>
              <a:t>nebo prostého textu.</a:t>
            </a:r>
          </a:p>
          <a:p>
            <a:pPr marL="457200" lvl="1" indent="0">
              <a:buFont typeface="Arial" panose="020B0604020202020204" pitchFamily="34" charset="0"/>
              <a:buNone/>
            </a:pPr>
            <a:r>
              <a:rPr lang="cs-CZ" sz="1200" b="1" i="0" u="none" strike="noStrike" kern="1200" baseline="0">
                <a:solidFill>
                  <a:schemeClr val="tx1"/>
                </a:solidFill>
                <a:latin typeface="+mn-lt"/>
                <a:ea typeface="+mn-ea"/>
                <a:cs typeface="+mn-cs"/>
              </a:rPr>
              <a:t>VÝHODY</a:t>
            </a:r>
            <a:endParaRPr lang="cs-CZ" sz="1200" b="0" i="0" u="none" strike="noStrike" kern="1200" baseline="0">
              <a:solidFill>
                <a:schemeClr val="tx1"/>
              </a:solidFill>
              <a:latin typeface="+mn-lt"/>
              <a:ea typeface="+mn-ea"/>
              <a:cs typeface="+mn-cs"/>
            </a:endParaRPr>
          </a:p>
          <a:p>
            <a:pPr marL="628650" lvl="1" indent="-171450">
              <a:buFont typeface="Arial" panose="020B0604020202020204" pitchFamily="34" charset="0"/>
              <a:buChar char="•"/>
            </a:pPr>
            <a:r>
              <a:rPr lang="cs-CZ" sz="1200" b="0" i="0" u="none" strike="noStrike" kern="1200" baseline="0">
                <a:solidFill>
                  <a:schemeClr val="tx1"/>
                </a:solidFill>
                <a:latin typeface="+mn-lt"/>
                <a:ea typeface="+mn-ea"/>
                <a:cs typeface="+mn-cs"/>
              </a:rPr>
              <a:t>Na rozdíl od klasických webových aplikací poskytují stránky s AJAXem </a:t>
            </a:r>
            <a:r>
              <a:rPr lang="cs-CZ" sz="1200" b="1" i="0" u="none" strike="noStrike" kern="1200" baseline="0">
                <a:solidFill>
                  <a:schemeClr val="tx1"/>
                </a:solidFill>
                <a:latin typeface="+mn-lt"/>
                <a:ea typeface="+mn-ea"/>
                <a:cs typeface="+mn-cs"/>
              </a:rPr>
              <a:t>uživatelsky příjemnější prostředí</a:t>
            </a:r>
            <a:r>
              <a:rPr lang="cs-CZ" sz="1200" b="0" i="0" u="none" strike="noStrike" kern="1200" baseline="0">
                <a:solidFill>
                  <a:schemeClr val="tx1"/>
                </a:solidFill>
                <a:latin typeface="+mn-lt"/>
                <a:ea typeface="+mn-ea"/>
                <a:cs typeface="+mn-cs"/>
              </a:rPr>
              <a:t>. Pokud například uživatel klikne na tlačítko pro udělení hlasu v nějaké anketě, celá stránka se musí znovu načíst ze serveru, třebaže se na ní jen například aktualizují výsledky hlasování a veškerý zbytek obsahu zůstává stejný. Prostřednictvím AJAXu proběhne odeslání hlasu uživatele na pozadí, </a:t>
            </a:r>
            <a:r>
              <a:rPr lang="cs-CZ" sz="1200" b="1" i="0" u="none" strike="noStrike" kern="1200" baseline="0">
                <a:solidFill>
                  <a:schemeClr val="tx1"/>
                </a:solidFill>
                <a:latin typeface="+mn-lt"/>
                <a:ea typeface="+mn-ea"/>
                <a:cs typeface="+mn-cs"/>
              </a:rPr>
              <a:t>server zašle jen ty části stránky, které se změnily</a:t>
            </a:r>
            <a:r>
              <a:rPr lang="cs-CZ" sz="1200" b="0" i="0" u="none" strike="noStrike" kern="1200" baseline="0">
                <a:solidFill>
                  <a:schemeClr val="tx1"/>
                </a:solidFill>
                <a:latin typeface="+mn-lt"/>
                <a:ea typeface="+mn-ea"/>
                <a:cs typeface="+mn-cs"/>
              </a:rPr>
              <a:t>, a jen tyto části se uživateli na stránce aktualizují a překreslí. </a:t>
            </a:r>
          </a:p>
          <a:p>
            <a:pPr marL="628650" lvl="1" indent="-171450">
              <a:buFont typeface="Arial" panose="020B0604020202020204" pitchFamily="34" charset="0"/>
              <a:buChar char="•"/>
            </a:pPr>
            <a:r>
              <a:rPr lang="cs-CZ" sz="1200" b="0" i="0" u="none" strike="noStrike" kern="1200" baseline="0">
                <a:solidFill>
                  <a:schemeClr val="tx1"/>
                </a:solidFill>
                <a:latin typeface="+mn-lt"/>
                <a:ea typeface="+mn-ea"/>
                <a:cs typeface="+mn-cs"/>
              </a:rPr>
              <a:t>Taktéž nedochází k nepříjemnému efektu, kdy se po dané akci v průběžně načítané stránce postupně přizpůsobují a „za běhu“ formátují a zarovnávají její blokové elementy, obrázky atd. – obtěžující může být i to, že po dané akci uprostřed delší stránky (odscrollované dolů) se nově načtená stránka zobrazí vyscrollovaná nahoru. </a:t>
            </a:r>
          </a:p>
          <a:p>
            <a:pPr marL="628650" lvl="1" indent="-171450">
              <a:buFont typeface="Arial" panose="020B0604020202020204" pitchFamily="34" charset="0"/>
              <a:buChar char="•"/>
            </a:pPr>
            <a:r>
              <a:rPr lang="cs-CZ" sz="1200" b="0" i="0" u="none" strike="noStrike" kern="1200" baseline="0">
                <a:solidFill>
                  <a:schemeClr val="tx1"/>
                </a:solidFill>
                <a:latin typeface="+mn-lt"/>
                <a:ea typeface="+mn-ea"/>
                <a:cs typeface="+mn-cs"/>
              </a:rPr>
              <a:t>S AJAXem má uživatel </a:t>
            </a:r>
            <a:r>
              <a:rPr lang="cs-CZ" sz="1200" b="1" i="0" u="none" strike="noStrike" kern="1200" baseline="0">
                <a:solidFill>
                  <a:schemeClr val="tx1"/>
                </a:solidFill>
                <a:latin typeface="+mn-lt"/>
                <a:ea typeface="+mn-ea"/>
                <a:cs typeface="+mn-cs"/>
              </a:rPr>
              <a:t>pocit mnohem větší plynulosti práce</a:t>
            </a:r>
            <a:r>
              <a:rPr lang="cs-CZ" sz="1200" b="0" i="0" u="none" strike="noStrike" kern="1200" baseline="0">
                <a:solidFill>
                  <a:schemeClr val="tx1"/>
                </a:solidFill>
                <a:latin typeface="+mn-lt"/>
                <a:ea typeface="+mn-ea"/>
                <a:cs typeface="+mn-cs"/>
              </a:rPr>
              <a:t>, která se (zejména u rychlejšího internetového připojení) </a:t>
            </a:r>
            <a:r>
              <a:rPr lang="cs-CZ" sz="1200" b="1" i="0" u="none" strike="noStrike" kern="1200" baseline="0">
                <a:solidFill>
                  <a:schemeClr val="tx1"/>
                </a:solidFill>
                <a:latin typeface="+mn-lt"/>
                <a:ea typeface="+mn-ea"/>
                <a:cs typeface="+mn-cs"/>
              </a:rPr>
              <a:t>blíží běžným desktopovým aplikacím</a:t>
            </a:r>
            <a:r>
              <a:rPr lang="cs-CZ" sz="1200" b="0" i="0" u="none" strike="noStrike" kern="1200" baseline="0">
                <a:solidFill>
                  <a:schemeClr val="tx1"/>
                </a:solidFill>
                <a:latin typeface="+mn-lt"/>
                <a:ea typeface="+mn-ea"/>
                <a:cs typeface="+mn-cs"/>
              </a:rPr>
              <a:t>. </a:t>
            </a:r>
          </a:p>
          <a:p>
            <a:pPr marL="628650" lvl="1" indent="-171450">
              <a:buFont typeface="Arial" panose="020B0604020202020204" pitchFamily="34" charset="0"/>
              <a:buChar char="•"/>
            </a:pPr>
            <a:r>
              <a:rPr lang="cs-CZ" sz="1200" b="0" i="0" u="none" strike="noStrike" kern="1200" baseline="0">
                <a:solidFill>
                  <a:schemeClr val="tx1"/>
                </a:solidFill>
                <a:latin typeface="+mn-lt"/>
                <a:ea typeface="+mn-ea"/>
                <a:cs typeface="+mn-cs"/>
              </a:rPr>
              <a:t>Z toho vyplývá také možnost </a:t>
            </a:r>
            <a:r>
              <a:rPr lang="cs-CZ" sz="1200" b="1" i="0" u="none" strike="noStrike" kern="1200" baseline="0">
                <a:solidFill>
                  <a:schemeClr val="tx1"/>
                </a:solidFill>
                <a:latin typeface="+mn-lt"/>
                <a:ea typeface="+mn-ea"/>
                <a:cs typeface="+mn-cs"/>
              </a:rPr>
              <a:t>snížení zátěže na webové servery a síť </a:t>
            </a:r>
            <a:r>
              <a:rPr lang="cs-CZ" sz="1200" b="0" i="0" u="none" strike="noStrike" kern="1200" baseline="0">
                <a:solidFill>
                  <a:schemeClr val="tx1"/>
                </a:solidFill>
                <a:latin typeface="+mn-lt"/>
                <a:ea typeface="+mn-ea"/>
                <a:cs typeface="+mn-cs"/>
              </a:rPr>
              <a:t>obecně. </a:t>
            </a:r>
          </a:p>
          <a:p>
            <a:pPr marL="457200" lvl="1" indent="0">
              <a:buFont typeface="Arial" panose="020B0604020202020204" pitchFamily="34" charset="0"/>
              <a:buNone/>
            </a:pPr>
            <a:endParaRPr lang="cs-CZ" sz="1200" b="1" i="0" u="none" strike="noStrike" kern="1200" baseline="0">
              <a:solidFill>
                <a:schemeClr val="tx1"/>
              </a:solidFill>
              <a:latin typeface="+mn-lt"/>
              <a:ea typeface="+mn-ea"/>
              <a:cs typeface="+mn-cs"/>
            </a:endParaRPr>
          </a:p>
          <a:p>
            <a:pPr marL="457200" lvl="1" indent="0">
              <a:buFont typeface="Arial" panose="020B0604020202020204" pitchFamily="34" charset="0"/>
              <a:buNone/>
            </a:pPr>
            <a:r>
              <a:rPr lang="cs-CZ" sz="1200" b="1" i="0" u="none" strike="noStrike" kern="1200" baseline="0">
                <a:solidFill>
                  <a:schemeClr val="tx1"/>
                </a:solidFill>
                <a:latin typeface="+mn-lt"/>
                <a:ea typeface="+mn-ea"/>
                <a:cs typeface="+mn-cs"/>
              </a:rPr>
              <a:t>NEVÝHODY</a:t>
            </a:r>
            <a:endParaRPr lang="cs-CZ" sz="1200" b="0" i="0" u="none" strike="noStrike" kern="1200" baseline="0">
              <a:solidFill>
                <a:schemeClr val="tx1"/>
              </a:solidFill>
              <a:latin typeface="+mn-lt"/>
              <a:ea typeface="+mn-ea"/>
              <a:cs typeface="+mn-cs"/>
            </a:endParaRPr>
          </a:p>
          <a:p>
            <a:pPr marL="628650" lvl="1" indent="-171450">
              <a:buFont typeface="Arial" panose="020B0604020202020204" pitchFamily="34" charset="0"/>
              <a:buChar char="•"/>
            </a:pPr>
            <a:r>
              <a:rPr lang="cs-CZ" sz="1200" b="0" i="0" u="none" strike="noStrike" kern="1200" baseline="0">
                <a:solidFill>
                  <a:schemeClr val="tx1"/>
                </a:solidFill>
                <a:latin typeface="+mn-lt"/>
                <a:ea typeface="+mn-ea"/>
                <a:cs typeface="+mn-cs"/>
              </a:rPr>
              <a:t>Mezi nevýhody patří hlavně principiální změna používání webu: webové stránky se chovají jako plnohodnotné aplikace se složitou vnitřní logikou, nikoli jako posloupnost stránek, mezi kterými se lze navigovat i pomocí tlačítek Zpět a Další. </a:t>
            </a:r>
          </a:p>
          <a:p>
            <a:pPr marL="628650" lvl="1" indent="-171450">
              <a:buFont typeface="Arial" panose="020B0604020202020204" pitchFamily="34" charset="0"/>
              <a:buChar char="•"/>
            </a:pPr>
            <a:r>
              <a:rPr lang="cs-CZ" sz="1200" b="0" i="0" u="none" strike="noStrike" kern="1200" baseline="0">
                <a:solidFill>
                  <a:schemeClr val="tx1"/>
                </a:solidFill>
                <a:latin typeface="+mn-lt"/>
                <a:ea typeface="+mn-ea"/>
                <a:cs typeface="+mn-cs"/>
              </a:rPr>
              <a:t>Není také možné snadno předat URL stránky, na níž byly provedeny změny prostřednictvím AJAXu. </a:t>
            </a:r>
          </a:p>
          <a:p>
            <a:pPr marL="628650" lvl="1" indent="-171450">
              <a:buFont typeface="Arial" panose="020B0604020202020204" pitchFamily="34" charset="0"/>
              <a:buChar char="•"/>
            </a:pPr>
            <a:r>
              <a:rPr lang="cs-CZ" sz="1200" b="0" i="0" u="none" strike="noStrike" kern="1200" baseline="0">
                <a:solidFill>
                  <a:schemeClr val="tx1"/>
                </a:solidFill>
                <a:latin typeface="+mn-lt"/>
                <a:ea typeface="+mn-ea"/>
                <a:cs typeface="+mn-cs"/>
              </a:rPr>
              <a:t>Problémem AJAXových aplikací může být i </a:t>
            </a:r>
            <a:r>
              <a:rPr lang="cs-CZ" sz="1200" b="1" i="0" u="none" strike="noStrike" kern="1200" baseline="0">
                <a:solidFill>
                  <a:schemeClr val="tx1"/>
                </a:solidFill>
                <a:latin typeface="+mn-lt"/>
                <a:ea typeface="+mn-ea"/>
                <a:cs typeface="+mn-cs"/>
              </a:rPr>
              <a:t>komunikace se serverem v pozadí aplikace</a:t>
            </a:r>
            <a:r>
              <a:rPr lang="cs-CZ" sz="1200" b="0" i="0" u="none" strike="noStrike" kern="1200" baseline="0">
                <a:solidFill>
                  <a:schemeClr val="tx1"/>
                </a:solidFill>
                <a:latin typeface="+mn-lt"/>
                <a:ea typeface="+mn-ea"/>
                <a:cs typeface="+mn-cs"/>
              </a:rPr>
              <a:t>: pokud uživatel neobdrží zřetelný signál (např. animovanou ikonkou), že probíhá odbavení požadavku, může reagovat nevhodně - např. opakovat objednávku vstupenek. </a:t>
            </a:r>
          </a:p>
          <a:p>
            <a:pPr marL="628650" lvl="1" indent="-171450">
              <a:buFont typeface="Arial" panose="020B0604020202020204" pitchFamily="34" charset="0"/>
              <a:buChar char="•"/>
            </a:pPr>
            <a:r>
              <a:rPr lang="cs-CZ" sz="1200" b="0" i="0" u="none" strike="noStrike" kern="1200" baseline="0">
                <a:solidFill>
                  <a:schemeClr val="tx1"/>
                </a:solidFill>
                <a:latin typeface="+mn-lt"/>
                <a:ea typeface="+mn-ea"/>
                <a:cs typeface="+mn-cs"/>
              </a:rPr>
              <a:t>Další nevýhodou AJAXu je </a:t>
            </a:r>
            <a:r>
              <a:rPr lang="cs-CZ" sz="1200" b="1" i="0" u="none" strike="noStrike" kern="1200" baseline="0">
                <a:solidFill>
                  <a:schemeClr val="tx1"/>
                </a:solidFill>
                <a:latin typeface="+mn-lt"/>
                <a:ea typeface="+mn-ea"/>
                <a:cs typeface="+mn-cs"/>
              </a:rPr>
              <a:t>nutnost používat moderní grafické prohlížeče</a:t>
            </a:r>
            <a:r>
              <a:rPr lang="cs-CZ" sz="1200" b="0" i="0" u="none" strike="noStrike" kern="1200" baseline="0">
                <a:solidFill>
                  <a:schemeClr val="tx1"/>
                </a:solidFill>
                <a:latin typeface="+mn-lt"/>
                <a:ea typeface="+mn-ea"/>
                <a:cs typeface="+mn-cs"/>
              </a:rPr>
              <a:t>, které podporují potřebné technologie. Všechny dnešní běžné prohlížeče však tyto technologie alespoň v základu umožňují, problém tak zůstává jen u minoritních prohlížečů typu </a:t>
            </a:r>
            <a:r>
              <a:rPr lang="cs-CZ" sz="1200" b="0" i="1" u="none" strike="noStrike" kern="1200" baseline="0">
                <a:solidFill>
                  <a:schemeClr val="tx1"/>
                </a:solidFill>
                <a:latin typeface="+mn-lt"/>
                <a:ea typeface="+mn-ea"/>
                <a:cs typeface="+mn-cs"/>
              </a:rPr>
              <a:t>Lynx </a:t>
            </a:r>
            <a:r>
              <a:rPr lang="cs-CZ" sz="1200" b="0" i="0" u="none" strike="noStrike" kern="1200" baseline="0">
                <a:solidFill>
                  <a:schemeClr val="tx1"/>
                </a:solidFill>
                <a:latin typeface="+mn-lt"/>
                <a:ea typeface="+mn-ea"/>
                <a:cs typeface="+mn-cs"/>
              </a:rPr>
              <a:t>nebo na hardwarově slabších zařízeních pro prohlížení, například na (některých) mobilních telefonech a </a:t>
            </a:r>
            <a:r>
              <a:rPr lang="cs-CZ" sz="1200" b="0" i="1" u="none" strike="noStrike" kern="1200" baseline="0">
                <a:solidFill>
                  <a:schemeClr val="tx1"/>
                </a:solidFill>
                <a:latin typeface="+mn-lt"/>
                <a:ea typeface="+mn-ea"/>
                <a:cs typeface="+mn-cs"/>
              </a:rPr>
              <a:t>PDA. </a:t>
            </a:r>
            <a:r>
              <a:rPr lang="cs-CZ" sz="1200" b="0" i="0" kern="1200" baseline="0">
                <a:solidFill>
                  <a:schemeClr val="tx1"/>
                </a:solidFill>
                <a:effectLst/>
                <a:latin typeface="+mn-lt"/>
                <a:ea typeface="+mn-ea"/>
                <a:cs typeface="+mn-cs"/>
              </a:rPr>
              <a:t> </a:t>
            </a: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12</a:t>
            </a:fld>
            <a:endParaRPr lang="cs-CZ"/>
          </a:p>
        </p:txBody>
      </p:sp>
    </p:spTree>
    <p:extLst>
      <p:ext uri="{BB962C8B-B14F-4D97-AF65-F5344CB8AC3E}">
        <p14:creationId xmlns:p14="http://schemas.microsoft.com/office/powerpoint/2010/main" val="16339965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1" i="0" u="none" strike="noStrike" kern="1200" baseline="0">
                <a:solidFill>
                  <a:schemeClr val="tx1"/>
                </a:solidFill>
                <a:latin typeface="+mn-lt"/>
                <a:ea typeface="+mn-ea"/>
                <a:cs typeface="+mn-cs"/>
              </a:rPr>
              <a:t>JavaScript Object Notation </a:t>
            </a:r>
            <a:r>
              <a:rPr lang="cs-CZ" sz="1200" b="0" i="0" u="none" strike="noStrike" kern="1200" baseline="0">
                <a:solidFill>
                  <a:schemeClr val="tx1"/>
                </a:solidFill>
                <a:latin typeface="+mn-lt"/>
                <a:ea typeface="+mn-ea"/>
                <a:cs typeface="+mn-cs"/>
              </a:rPr>
              <a:t>(</a:t>
            </a:r>
            <a:r>
              <a:rPr lang="cs-CZ" sz="1200" b="0" i="1" u="none" strike="noStrike" kern="1200" baseline="0">
                <a:solidFill>
                  <a:schemeClr val="tx1"/>
                </a:solidFill>
                <a:latin typeface="+mn-lt"/>
                <a:ea typeface="+mn-ea"/>
                <a:cs typeface="+mn-cs"/>
              </a:rPr>
              <a:t>JavaScriptový objektový zápis</a:t>
            </a:r>
            <a:r>
              <a:rPr lang="cs-CZ" sz="1200" b="0" i="0" u="none" strike="noStrike" kern="1200" baseline="0">
                <a:solidFill>
                  <a:schemeClr val="tx1"/>
                </a:solidFill>
                <a:latin typeface="+mn-lt"/>
                <a:ea typeface="+mn-ea"/>
                <a:cs typeface="+mn-cs"/>
              </a:rPr>
              <a:t>) je </a:t>
            </a:r>
            <a:r>
              <a:rPr lang="cs-CZ" sz="1200" b="1" i="0" u="none" strike="noStrike" kern="1200" baseline="0">
                <a:solidFill>
                  <a:schemeClr val="tx1"/>
                </a:solidFill>
                <a:latin typeface="+mn-lt"/>
                <a:ea typeface="+mn-ea"/>
                <a:cs typeface="+mn-cs"/>
              </a:rPr>
              <a:t>nezávislý datový formát určený pro přenos dat, která mohou být organizována v polích nebo v objektech</a:t>
            </a:r>
            <a:r>
              <a:rPr lang="cs-CZ" sz="1200" b="0" i="0" u="none" strike="noStrike" kern="1200" baseline="0">
                <a:solidFill>
                  <a:schemeClr val="tx1"/>
                </a:solidFill>
                <a:latin typeface="+mn-lt"/>
                <a:ea typeface="+mn-ea"/>
                <a:cs typeface="+mn-cs"/>
              </a:rPr>
              <a:t>.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Vstupem je libovolná datová struktura (číslo, řetězec, boolean, objekt nebo z nich složené pole), výstupem je vždy řetězec. Složitost hierarchie vstupní proměnné není teoreticky nijak omezena.</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Data, zapsaná metodou JSON, mohou být samozřejmě uložena a přenášena v souborech; častěji ale přenos probíhá v síti (např. s použitím AJAXu).</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JSON umí pojmout </a:t>
            </a:r>
            <a:r>
              <a:rPr lang="cs-CZ" sz="1200" b="1" i="0" u="none" strike="noStrike" kern="1200" baseline="0">
                <a:solidFill>
                  <a:schemeClr val="tx1"/>
                </a:solidFill>
                <a:latin typeface="+mn-lt"/>
                <a:ea typeface="+mn-ea"/>
                <a:cs typeface="+mn-cs"/>
              </a:rPr>
              <a:t>pole hodnot </a:t>
            </a:r>
            <a:r>
              <a:rPr lang="cs-CZ" sz="1200" b="0" i="0" u="none" strike="noStrike" kern="1200" baseline="0">
                <a:solidFill>
                  <a:schemeClr val="tx1"/>
                </a:solidFill>
                <a:latin typeface="+mn-lt"/>
                <a:ea typeface="+mn-ea"/>
                <a:cs typeface="+mn-cs"/>
              </a:rPr>
              <a:t>(neindexované i indexované, tzv. hash), </a:t>
            </a:r>
            <a:r>
              <a:rPr lang="cs-CZ" sz="1200" b="1" i="0" u="none" strike="noStrike" kern="1200" baseline="0">
                <a:solidFill>
                  <a:schemeClr val="tx1"/>
                </a:solidFill>
                <a:latin typeface="+mn-lt"/>
                <a:ea typeface="+mn-ea"/>
                <a:cs typeface="+mn-cs"/>
              </a:rPr>
              <a:t>objekty</a:t>
            </a:r>
            <a:r>
              <a:rPr lang="cs-CZ" sz="1200" b="0" i="0" u="none" strike="noStrike" kern="1200" baseline="0">
                <a:solidFill>
                  <a:schemeClr val="tx1"/>
                </a:solidFill>
                <a:latin typeface="+mn-lt"/>
                <a:ea typeface="+mn-ea"/>
                <a:cs typeface="+mn-cs"/>
              </a:rPr>
              <a:t> (coby pole dvojic </a:t>
            </a:r>
            <a:r>
              <a:rPr lang="cs-CZ" sz="1200" b="1" i="0" u="none" strike="noStrike" kern="1200" baseline="0">
                <a:solidFill>
                  <a:schemeClr val="tx1"/>
                </a:solidFill>
                <a:latin typeface="+mn-lt"/>
                <a:ea typeface="+mn-ea"/>
                <a:cs typeface="+mn-cs"/>
              </a:rPr>
              <a:t>index:hodnota</a:t>
            </a:r>
            <a:r>
              <a:rPr lang="cs-CZ" sz="1200" b="0" i="0" u="none" strike="noStrike" kern="1200" baseline="0">
                <a:solidFill>
                  <a:schemeClr val="tx1"/>
                </a:solidFill>
                <a:latin typeface="+mn-lt"/>
                <a:ea typeface="+mn-ea"/>
                <a:cs typeface="+mn-cs"/>
              </a:rPr>
              <a:t>) a jednotlivé hodnoty, kterými mohou být řetězce, čísla (celá i s plovoucí desetinnou tečkou) a speciální hodnoty true, false a null. </a:t>
            </a:r>
          </a:p>
          <a:p>
            <a:pPr marL="171450" indent="-171450">
              <a:buFont typeface="Arial" panose="020B0604020202020204" pitchFamily="34" charset="0"/>
              <a:buChar char="•"/>
            </a:pPr>
            <a:r>
              <a:rPr lang="cs-CZ" sz="1200" b="1" i="0" u="none" strike="noStrike" kern="1200" baseline="0">
                <a:solidFill>
                  <a:schemeClr val="tx1"/>
                </a:solidFill>
                <a:latin typeface="+mn-lt"/>
                <a:ea typeface="+mn-ea"/>
                <a:cs typeface="+mn-cs"/>
              </a:rPr>
              <a:t>Indexy polí v objektu mají notaci jako řetězce</a:t>
            </a:r>
            <a:r>
              <a:rPr lang="cs-CZ" sz="1200" b="0" i="0" u="none" strike="noStrike" kern="1200" baseline="0">
                <a:solidFill>
                  <a:schemeClr val="tx1"/>
                </a:solidFill>
                <a:latin typeface="+mn-lt"/>
                <a:ea typeface="+mn-ea"/>
                <a:cs typeface="+mn-cs"/>
              </a:rPr>
              <a:t>; řetězce jsou uváděny v uvozovkách a escapovány pomocí zpětného lomítka.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Mezi prvky a hodnotami mohou být libovolné bílé znaky; výchozí kódování je UTF-8..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Mezi </a:t>
            </a:r>
            <a:r>
              <a:rPr lang="cs-CZ" sz="1200" b="1" i="0" u="none" strike="noStrike" kern="1200" baseline="0">
                <a:solidFill>
                  <a:schemeClr val="tx1"/>
                </a:solidFill>
                <a:latin typeface="+mn-lt"/>
                <a:ea typeface="+mn-ea"/>
                <a:cs typeface="+mn-cs"/>
              </a:rPr>
              <a:t>nedostatky JSON </a:t>
            </a:r>
            <a:r>
              <a:rPr lang="cs-CZ" sz="1200" b="0" i="0" u="none" strike="noStrike" kern="1200" baseline="0">
                <a:solidFill>
                  <a:schemeClr val="tx1"/>
                </a:solidFill>
                <a:latin typeface="+mn-lt"/>
                <a:ea typeface="+mn-ea"/>
                <a:cs typeface="+mn-cs"/>
              </a:rPr>
              <a:t>patří, že neumožňuje definovat znakovou sadu přenášeného obsahu. Problémem může být rovněž </a:t>
            </a:r>
            <a:r>
              <a:rPr lang="cs-CZ" sz="1200" b="1" i="0" u="none" strike="noStrike" kern="1200" baseline="0">
                <a:solidFill>
                  <a:schemeClr val="tx1"/>
                </a:solidFill>
                <a:latin typeface="+mn-lt"/>
                <a:ea typeface="+mn-ea"/>
                <a:cs typeface="+mn-cs"/>
              </a:rPr>
              <a:t>optimalizace pro přenos binárních dat</a:t>
            </a:r>
            <a:r>
              <a:rPr lang="cs-CZ" sz="1200" b="0" i="0" u="none" strike="noStrike" kern="1200" baseline="0">
                <a:solidFill>
                  <a:schemeClr val="tx1"/>
                </a:solidFill>
                <a:latin typeface="+mn-lt"/>
                <a:ea typeface="+mn-ea"/>
                <a:cs typeface="+mn-cs"/>
              </a:rPr>
              <a:t>. Existují ovšem varianty usnadňující přenos binárních dat - např. </a:t>
            </a:r>
            <a:r>
              <a:rPr lang="cs-CZ" sz="1200" b="1" i="0" u="none" strike="noStrike" kern="1200" baseline="0">
                <a:solidFill>
                  <a:schemeClr val="tx1"/>
                </a:solidFill>
                <a:latin typeface="+mn-lt"/>
                <a:ea typeface="+mn-ea"/>
                <a:cs typeface="+mn-cs"/>
              </a:rPr>
              <a:t>BSON</a:t>
            </a:r>
            <a:r>
              <a:rPr lang="cs-CZ" sz="1200" b="0" i="0" u="none" strike="noStrike" kern="1200" baseline="0">
                <a:solidFill>
                  <a:schemeClr val="tx1"/>
                </a:solidFill>
                <a:latin typeface="+mn-lt"/>
                <a:ea typeface="+mn-ea"/>
                <a:cs typeface="+mn-cs"/>
              </a:rPr>
              <a:t> před přenosem data změní na binární podobu, čímž dojde k výraznému zkrácení přenášených dat. </a:t>
            </a:r>
            <a:r>
              <a:rPr lang="cs-CZ" sz="1200" b="0" i="0" kern="1200" baseline="0">
                <a:solidFill>
                  <a:schemeClr val="tx1"/>
                </a:solidFill>
                <a:effectLst/>
                <a:latin typeface="+mn-lt"/>
                <a:ea typeface="+mn-ea"/>
                <a:cs typeface="+mn-cs"/>
              </a:rPr>
              <a:t> </a:t>
            </a: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13</a:t>
            </a:fld>
            <a:endParaRPr lang="cs-CZ"/>
          </a:p>
        </p:txBody>
      </p:sp>
    </p:spTree>
    <p:extLst>
      <p:ext uri="{BB962C8B-B14F-4D97-AF65-F5344CB8AC3E}">
        <p14:creationId xmlns:p14="http://schemas.microsoft.com/office/powerpoint/2010/main" val="135665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1" i="0" u="none" strike="noStrike" kern="1200" baseline="0">
                <a:solidFill>
                  <a:schemeClr val="tx1"/>
                </a:solidFill>
                <a:latin typeface="+mn-lt"/>
                <a:ea typeface="+mn-ea"/>
                <a:cs typeface="+mn-cs"/>
              </a:rPr>
              <a:t>XML</a:t>
            </a:r>
            <a:r>
              <a:rPr lang="cs-CZ" sz="1200" b="0" i="0" u="none" strike="noStrike" kern="1200" baseline="0">
                <a:solidFill>
                  <a:schemeClr val="tx1"/>
                </a:solidFill>
                <a:latin typeface="+mn-lt"/>
                <a:ea typeface="+mn-ea"/>
                <a:cs typeface="+mn-cs"/>
              </a:rPr>
              <a:t> (</a:t>
            </a:r>
            <a:r>
              <a:rPr lang="cs-CZ" sz="1200" b="0" i="1" u="none" strike="noStrike" kern="1200" baseline="0">
                <a:solidFill>
                  <a:schemeClr val="tx1"/>
                </a:solidFill>
                <a:latin typeface="+mn-lt"/>
                <a:ea typeface="+mn-ea"/>
                <a:cs typeface="+mn-cs"/>
              </a:rPr>
              <a:t>Extensible Markup Language </a:t>
            </a:r>
            <a:r>
              <a:rPr lang="cs-CZ" sz="1200" b="0" i="0" u="none" strike="noStrike" kern="1200" baseline="0">
                <a:solidFill>
                  <a:schemeClr val="tx1"/>
                </a:solidFill>
                <a:latin typeface="+mn-lt"/>
                <a:ea typeface="+mn-ea"/>
                <a:cs typeface="+mn-cs"/>
              </a:rPr>
              <a:t>- rozšiřitelný značkovací jazyk) je obecný značkovací jazyk, který byl vyvinut a standardizován konsorciem W3C. Je zjednodušenou podobou staršího jazyka SGML.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Umožňuje snadné </a:t>
            </a:r>
            <a:r>
              <a:rPr lang="cs-CZ" sz="1200" b="1" i="0" u="none" strike="noStrike" kern="1200" baseline="0">
                <a:solidFill>
                  <a:schemeClr val="tx1"/>
                </a:solidFill>
                <a:latin typeface="+mn-lt"/>
                <a:ea typeface="+mn-ea"/>
                <a:cs typeface="+mn-cs"/>
              </a:rPr>
              <a:t>vytváření konkrétních značkovacích jazyků </a:t>
            </a:r>
            <a:r>
              <a:rPr lang="cs-CZ" sz="1200" b="0" i="0" u="none" strike="noStrike" kern="1200" baseline="0">
                <a:solidFill>
                  <a:schemeClr val="tx1"/>
                </a:solidFill>
                <a:latin typeface="+mn-lt"/>
                <a:ea typeface="+mn-ea"/>
                <a:cs typeface="+mn-cs"/>
              </a:rPr>
              <a:t>(tzv. aplikací) pro různé účely a různé typy dat.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Jazyk je určen především pro výměnu dat mezi aplikacemi a pro publikování dokumentů, u kterých popisuje </a:t>
            </a:r>
            <a:r>
              <a:rPr lang="cs-CZ" sz="1200" b="1" i="0" u="none" strike="noStrike" kern="1200" baseline="0">
                <a:solidFill>
                  <a:schemeClr val="tx1"/>
                </a:solidFill>
                <a:latin typeface="+mn-lt"/>
                <a:ea typeface="+mn-ea"/>
                <a:cs typeface="+mn-cs"/>
              </a:rPr>
              <a:t>strukturu z hlediska věcného obsahu </a:t>
            </a:r>
            <a:r>
              <a:rPr lang="cs-CZ" sz="1200" b="0" i="0" u="none" strike="noStrike" kern="1200" baseline="0">
                <a:solidFill>
                  <a:schemeClr val="tx1"/>
                </a:solidFill>
                <a:latin typeface="+mn-lt"/>
                <a:ea typeface="+mn-ea"/>
                <a:cs typeface="+mn-cs"/>
              </a:rPr>
              <a:t>jednotlivých částí, </a:t>
            </a:r>
            <a:r>
              <a:rPr lang="cs-CZ" sz="1200" b="1" i="0" u="none" strike="noStrike" kern="1200" baseline="0">
                <a:solidFill>
                  <a:schemeClr val="tx1"/>
                </a:solidFill>
                <a:latin typeface="+mn-lt"/>
                <a:ea typeface="+mn-ea"/>
                <a:cs typeface="+mn-cs"/>
              </a:rPr>
              <a:t>nezabývá se vzhledem</a:t>
            </a:r>
            <a:r>
              <a:rPr lang="cs-CZ" sz="1200" b="0" i="0" u="none" strike="noStrike" kern="1200" baseline="0">
                <a:solidFill>
                  <a:schemeClr val="tx1"/>
                </a:solidFill>
                <a:latin typeface="+mn-lt"/>
                <a:ea typeface="+mn-ea"/>
                <a:cs typeface="+mn-cs"/>
              </a:rPr>
              <a:t>. Prezentace dokumentu (vzhled) může být definována pomocí kaskádových stylů. </a:t>
            </a:r>
            <a:r>
              <a:rPr lang="cs-CZ" sz="1200" b="0" i="0" kern="1200" baseline="0">
                <a:solidFill>
                  <a:schemeClr val="tx1"/>
                </a:solidFill>
                <a:effectLst/>
                <a:latin typeface="+mn-lt"/>
                <a:ea typeface="+mn-ea"/>
                <a:cs typeface="+mn-cs"/>
              </a:rPr>
              <a:t> </a:t>
            </a:r>
          </a:p>
          <a:p>
            <a:pPr marL="171450" indent="-171450">
              <a:buFont typeface="Arial" panose="020B0604020202020204" pitchFamily="34" charset="0"/>
              <a:buChar char="•"/>
            </a:pPr>
            <a:endParaRPr lang="cs-CZ" sz="1200" b="0" i="0" kern="1200" baseline="0">
              <a:solidFill>
                <a:schemeClr val="tx1"/>
              </a:solidFill>
              <a:effectLst/>
              <a:latin typeface="+mn-lt"/>
              <a:ea typeface="+mn-ea"/>
              <a:cs typeface="+mn-cs"/>
            </a:endParaRPr>
          </a:p>
          <a:p>
            <a:r>
              <a:rPr lang="cs-CZ" sz="1200" b="1" i="0" u="none" strike="noStrike" kern="1200" baseline="0">
                <a:solidFill>
                  <a:schemeClr val="tx1"/>
                </a:solidFill>
                <a:latin typeface="+mn-lt"/>
                <a:ea typeface="+mn-ea"/>
                <a:cs typeface="+mn-cs"/>
              </a:rPr>
              <a:t>SYNTAXE XML</a:t>
            </a:r>
            <a:endParaRPr lang="cs-CZ" sz="1200" b="0" i="0" u="none" strike="noStrike" kern="1200" baseline="0">
              <a:solidFill>
                <a:schemeClr val="tx1"/>
              </a:solidFill>
              <a:latin typeface="+mn-lt"/>
              <a:ea typeface="+mn-ea"/>
              <a:cs typeface="+mn-cs"/>
            </a:endParaRPr>
          </a:p>
          <a:p>
            <a:pPr marL="0" indent="0">
              <a:buFont typeface="Arial" panose="020B0604020202020204" pitchFamily="34" charset="0"/>
              <a:buNone/>
            </a:pPr>
            <a:r>
              <a:rPr lang="cs-CZ" sz="1200" b="1" i="0" u="none" strike="noStrike" kern="1200" baseline="0">
                <a:solidFill>
                  <a:schemeClr val="tx1"/>
                </a:solidFill>
                <a:latin typeface="+mn-lt"/>
                <a:ea typeface="+mn-ea"/>
                <a:cs typeface="+mn-cs"/>
              </a:rPr>
              <a:t>XML je neformátovaný textový dokument s definovaným kódováním (obvykle UTF-8). </a:t>
            </a:r>
          </a:p>
          <a:p>
            <a:r>
              <a:rPr lang="cs-CZ" sz="1200" b="0" i="0" u="none" strike="noStrike" kern="1200" baseline="0">
                <a:solidFill>
                  <a:schemeClr val="tx1"/>
                </a:solidFill>
                <a:latin typeface="+mn-lt"/>
                <a:ea typeface="+mn-ea"/>
                <a:cs typeface="+mn-cs"/>
              </a:rPr>
              <a:t>Správně strukturovaný („well-formed“) XML:</a:t>
            </a:r>
          </a:p>
          <a:p>
            <a:pPr marL="628650" lvl="1" indent="-171450">
              <a:buFont typeface="Arial" panose="020B0604020202020204" pitchFamily="34" charset="0"/>
              <a:buChar char="•"/>
            </a:pPr>
            <a:r>
              <a:rPr lang="cs-CZ" sz="1200" b="0" i="0" u="none" strike="noStrike" kern="1200" baseline="0">
                <a:solidFill>
                  <a:schemeClr val="tx1"/>
                </a:solidFill>
                <a:latin typeface="+mn-lt"/>
                <a:ea typeface="+mn-ea"/>
                <a:cs typeface="+mn-cs"/>
              </a:rPr>
              <a:t>Musí mít právě </a:t>
            </a:r>
            <a:r>
              <a:rPr lang="cs-CZ" sz="1200" b="1" i="0" u="none" strike="noStrike" kern="1200" baseline="0">
                <a:solidFill>
                  <a:schemeClr val="tx1"/>
                </a:solidFill>
                <a:latin typeface="+mn-lt"/>
                <a:ea typeface="+mn-ea"/>
                <a:cs typeface="+mn-cs"/>
              </a:rPr>
              <a:t>jeden kořenový (</a:t>
            </a:r>
            <a:r>
              <a:rPr lang="cs-CZ" sz="1200" b="1" i="1" u="none" strike="noStrike" kern="1200" baseline="0">
                <a:solidFill>
                  <a:schemeClr val="tx1"/>
                </a:solidFill>
                <a:latin typeface="+mn-lt"/>
                <a:ea typeface="+mn-ea"/>
                <a:cs typeface="+mn-cs"/>
              </a:rPr>
              <a:t>root</a:t>
            </a:r>
            <a:r>
              <a:rPr lang="cs-CZ" sz="1200" b="1" i="0" u="none" strike="noStrike" kern="1200" baseline="0">
                <a:solidFill>
                  <a:schemeClr val="tx1"/>
                </a:solidFill>
                <a:latin typeface="+mn-lt"/>
                <a:ea typeface="+mn-ea"/>
                <a:cs typeface="+mn-cs"/>
              </a:rPr>
              <a:t>) element</a:t>
            </a:r>
            <a:r>
              <a:rPr lang="cs-CZ" sz="1200" b="0" i="0" u="none" strike="noStrike" kern="1200" baseline="0">
                <a:solidFill>
                  <a:schemeClr val="tx1"/>
                </a:solidFill>
                <a:latin typeface="+mn-lt"/>
                <a:ea typeface="+mn-ea"/>
                <a:cs typeface="+mn-cs"/>
              </a:rPr>
              <a:t>.</a:t>
            </a:r>
          </a:p>
          <a:p>
            <a:pPr marL="628650" lvl="1" indent="-171450">
              <a:buFont typeface="Arial" panose="020B0604020202020204" pitchFamily="34" charset="0"/>
              <a:buChar char="•"/>
            </a:pPr>
            <a:r>
              <a:rPr lang="cs-CZ" sz="1200" b="1" i="0" u="none" strike="noStrike" kern="1200" baseline="0">
                <a:solidFill>
                  <a:schemeClr val="tx1"/>
                </a:solidFill>
                <a:latin typeface="+mn-lt"/>
                <a:ea typeface="+mn-ea"/>
                <a:cs typeface="+mn-cs"/>
              </a:rPr>
              <a:t>Neprázdné elementy musí být ohraničeny startovací a ukončovací značkou</a:t>
            </a:r>
            <a:r>
              <a:rPr lang="cs-CZ" sz="1200" b="0" i="0" u="none" strike="noStrike" kern="1200" baseline="0">
                <a:solidFill>
                  <a:schemeClr val="tx1"/>
                </a:solidFill>
                <a:latin typeface="+mn-lt"/>
                <a:ea typeface="+mn-ea"/>
                <a:cs typeface="+mn-cs"/>
              </a:rPr>
              <a:t>. Prázdné elementy mohou být označeny tagem „prázdný element“.</a:t>
            </a:r>
          </a:p>
          <a:p>
            <a:pPr marL="628650" lvl="1" indent="-171450">
              <a:buFont typeface="Arial" panose="020B0604020202020204" pitchFamily="34" charset="0"/>
              <a:buChar char="•"/>
            </a:pPr>
            <a:r>
              <a:rPr lang="cs-CZ" sz="1200" b="0" i="0" u="none" strike="noStrike" kern="1200" baseline="0">
                <a:solidFill>
                  <a:schemeClr val="tx1"/>
                </a:solidFill>
                <a:latin typeface="+mn-lt"/>
                <a:ea typeface="+mn-ea"/>
                <a:cs typeface="+mn-cs"/>
              </a:rPr>
              <a:t>Všechny </a:t>
            </a:r>
            <a:r>
              <a:rPr lang="cs-CZ" sz="1200" b="1" i="0" u="none" strike="noStrike" kern="1200" baseline="0">
                <a:solidFill>
                  <a:schemeClr val="tx1"/>
                </a:solidFill>
                <a:latin typeface="+mn-lt"/>
                <a:ea typeface="+mn-ea"/>
                <a:cs typeface="+mn-cs"/>
              </a:rPr>
              <a:t>hodnoty atributů musí být uzavřeny v uvozovkách </a:t>
            </a:r>
            <a:r>
              <a:rPr lang="cs-CZ" sz="1200" b="0" i="0" u="none" strike="noStrike" kern="1200" baseline="0">
                <a:solidFill>
                  <a:schemeClr val="tx1"/>
                </a:solidFill>
                <a:latin typeface="+mn-lt"/>
                <a:ea typeface="+mn-ea"/>
                <a:cs typeface="+mn-cs"/>
              </a:rPr>
              <a:t>– jednoduchých (') nebo dvojitých ("), ale jednoduchá uvozovka musí být uzavřena jednoduchou a dvojitá dvojitou. </a:t>
            </a:r>
          </a:p>
          <a:p>
            <a:pPr marL="628650" lvl="1" indent="-171450">
              <a:buFont typeface="Arial" panose="020B0604020202020204" pitchFamily="34" charset="0"/>
              <a:buChar char="•"/>
            </a:pPr>
            <a:r>
              <a:rPr lang="cs-CZ" sz="1200" b="0" i="0" u="none" strike="noStrike" kern="1200" baseline="0">
                <a:solidFill>
                  <a:schemeClr val="tx1"/>
                </a:solidFill>
                <a:latin typeface="+mn-lt"/>
                <a:ea typeface="+mn-ea"/>
                <a:cs typeface="+mn-cs"/>
              </a:rPr>
              <a:t>Elementy mohou být vnořeny, ale nemohou se překrývat; to znamená, že každý (ne kořenový) element musí být celý obsažen v jiném elementu.</a:t>
            </a:r>
          </a:p>
          <a:p>
            <a:pPr marL="628650" lvl="1" indent="-171450">
              <a:buFont typeface="Arial" panose="020B0604020202020204" pitchFamily="34" charset="0"/>
              <a:buChar char="•"/>
            </a:pPr>
            <a:r>
              <a:rPr lang="cs-CZ" sz="1200" b="0" i="0" u="none" strike="noStrike" kern="1200" baseline="0">
                <a:solidFill>
                  <a:schemeClr val="tx1"/>
                </a:solidFill>
                <a:latin typeface="+mn-lt"/>
                <a:ea typeface="+mn-ea"/>
                <a:cs typeface="+mn-cs"/>
              </a:rPr>
              <a:t>Jména elementů v XML rozlišují malá a velká písmena: např. „&lt;Příklad&gt;“ a „&lt;/Příklad&gt;“ je pár, který vyhovuje správně strukturovanému dokumentu, pár „&lt;Příklad&gt;“ a „&lt;/příklad&gt;“ je chybný.</a:t>
            </a:r>
          </a:p>
          <a:p>
            <a:r>
              <a:rPr lang="cs-CZ" sz="1200" b="1" i="0" u="none" strike="noStrike" kern="1200" baseline="0">
                <a:solidFill>
                  <a:schemeClr val="tx1"/>
                </a:solidFill>
                <a:latin typeface="+mn-lt"/>
                <a:ea typeface="+mn-ea"/>
                <a:cs typeface="+mn-cs"/>
              </a:rPr>
              <a:t>VLASTNOSTI XML</a:t>
            </a:r>
            <a:endParaRPr lang="cs-CZ" sz="1200" b="0" i="0" u="none" strike="noStrike" kern="1200" baseline="0">
              <a:solidFill>
                <a:schemeClr val="tx1"/>
              </a:solidFill>
              <a:latin typeface="+mn-lt"/>
              <a:ea typeface="+mn-ea"/>
              <a:cs typeface="+mn-cs"/>
            </a:endParaRPr>
          </a:p>
          <a:p>
            <a:pPr marL="171450" indent="-171450">
              <a:buFont typeface="Arial" panose="020B0604020202020204" pitchFamily="34" charset="0"/>
              <a:buChar char="•"/>
            </a:pPr>
            <a:r>
              <a:rPr lang="cs-CZ" sz="1200" b="1" i="0" u="none" strike="noStrike" kern="1200" baseline="0">
                <a:solidFill>
                  <a:schemeClr val="tx1"/>
                </a:solidFill>
                <a:latin typeface="+mn-lt"/>
                <a:ea typeface="+mn-ea"/>
                <a:cs typeface="+mn-cs"/>
              </a:rPr>
              <a:t>Standardní formát pro výměnu informací</a:t>
            </a:r>
            <a:r>
              <a:rPr lang="cs-CZ" sz="1200" b="0" i="0" u="none" strike="noStrike" kern="1200" baseline="0">
                <a:solidFill>
                  <a:schemeClr val="tx1"/>
                </a:solidFill>
                <a:latin typeface="+mn-lt"/>
                <a:ea typeface="+mn-ea"/>
                <a:cs typeface="+mn-cs"/>
              </a:rPr>
              <a:t>. Vzhledem k jeho univerzální specifikaci je v mnoha aplikacích používán jako formát pro export a import dat.</a:t>
            </a:r>
          </a:p>
          <a:p>
            <a:pPr marL="171450" indent="-171450">
              <a:buFont typeface="Arial" panose="020B0604020202020204" pitchFamily="34" charset="0"/>
              <a:buChar char="•"/>
            </a:pPr>
            <a:r>
              <a:rPr lang="cs-CZ" sz="1200" b="1" i="0" u="none" strike="noStrike" kern="1200" baseline="0">
                <a:solidFill>
                  <a:schemeClr val="tx1"/>
                </a:solidFill>
                <a:latin typeface="+mn-lt"/>
                <a:ea typeface="+mn-ea"/>
                <a:cs typeface="+mn-cs"/>
              </a:rPr>
              <a:t>Mezinárodní podpora</a:t>
            </a:r>
            <a:r>
              <a:rPr lang="cs-CZ" sz="1200" b="0" i="0" u="none" strike="noStrike" kern="1200" baseline="0">
                <a:solidFill>
                  <a:schemeClr val="tx1"/>
                </a:solidFill>
                <a:latin typeface="+mn-lt"/>
                <a:ea typeface="+mn-ea"/>
                <a:cs typeface="+mn-cs"/>
              </a:rPr>
              <a:t>. Je možné vytvářet dokumenty v různých jazycích, dokonce jeden dokument může obsahovat více jazykových verzí. </a:t>
            </a:r>
          </a:p>
          <a:p>
            <a:pPr marL="171450" indent="-171450">
              <a:buFont typeface="Arial" panose="020B0604020202020204" pitchFamily="34" charset="0"/>
              <a:buChar char="•"/>
            </a:pPr>
            <a:r>
              <a:rPr lang="cs-CZ" sz="1200" b="1" i="0" u="none" strike="noStrike" kern="1200" baseline="0">
                <a:solidFill>
                  <a:schemeClr val="tx1"/>
                </a:solidFill>
                <a:latin typeface="+mn-lt"/>
                <a:ea typeface="+mn-ea"/>
                <a:cs typeface="+mn-cs"/>
              </a:rPr>
              <a:t>Vysoký informační obsah</a:t>
            </a:r>
            <a:r>
              <a:rPr lang="cs-CZ" sz="1200" b="0" i="0" u="none" strike="noStrike" kern="1200" baseline="0">
                <a:solidFill>
                  <a:schemeClr val="tx1"/>
                </a:solidFill>
                <a:latin typeface="+mn-lt"/>
                <a:ea typeface="+mn-ea"/>
                <a:cs typeface="+mn-cs"/>
              </a:rPr>
              <a:t>. Pomocí XML značek (tagů) vyznačujeme v dokumentu význam jednotlivých částí textu. Velký přínos to má i pro prohledávání, neboť můžeme v kritériích určit i jaký význam má mít hledaný text.</a:t>
            </a:r>
          </a:p>
          <a:p>
            <a:pPr marL="171450" indent="-171450">
              <a:buFont typeface="Arial" panose="020B0604020202020204" pitchFamily="34" charset="0"/>
              <a:buChar char="•"/>
            </a:pPr>
            <a:r>
              <a:rPr lang="cs-CZ" sz="1200" b="1" i="0" u="none" strike="noStrike" kern="1200" baseline="0">
                <a:solidFill>
                  <a:schemeClr val="tx1"/>
                </a:solidFill>
                <a:latin typeface="+mn-lt"/>
                <a:ea typeface="+mn-ea"/>
                <a:cs typeface="+mn-cs"/>
              </a:rPr>
              <a:t>Snadná konverze do jiných formátů</a:t>
            </a:r>
            <a:r>
              <a:rPr lang="cs-CZ" sz="1200" b="0" i="0" u="none" strike="noStrike" kern="1200" baseline="0">
                <a:solidFill>
                  <a:schemeClr val="tx1"/>
                </a:solidFill>
                <a:latin typeface="+mn-lt"/>
                <a:ea typeface="+mn-ea"/>
                <a:cs typeface="+mn-cs"/>
              </a:rPr>
              <a:t>. XML samo o sobě námá žádné prostředky pro definici vzhledu. Existuje ale několik stylových jazyků, které umožňují definovat, jak se mají jednotlivé elementy zobrazit. Nejznámější jsou kaskádové styly (CSS) nebo rodina jazyků XSL (eXtensible Stylesheet Language). Ta umožňuje dokument různě upravovat a transformovat – vybírat části dokumentu nebo generovat obsahy a rejstříky. Jeden vytvořený styl můžeme aplikovat na mnoho dokumentů stejného typu, stejně tak můžeme na jeden dokument aplikovat několik různých stylů. Výsledkem může být např. PostScriptový soubor, HTML kód nebo XML s obsahem původního dokumentu.</a:t>
            </a:r>
          </a:p>
          <a:p>
            <a:pPr marL="171450" indent="-171450">
              <a:buFont typeface="Arial" panose="020B0604020202020204" pitchFamily="34" charset="0"/>
              <a:buChar char="•"/>
            </a:pPr>
            <a:r>
              <a:rPr lang="cs-CZ" sz="1200" b="1" i="0" u="none" strike="noStrike" kern="1200" baseline="0">
                <a:solidFill>
                  <a:schemeClr val="tx1"/>
                </a:solidFill>
                <a:latin typeface="+mn-lt"/>
                <a:ea typeface="+mn-ea"/>
                <a:cs typeface="+mn-cs"/>
              </a:rPr>
              <a:t>Automatická kontrola struktury dokumentu</a:t>
            </a:r>
            <a:r>
              <a:rPr lang="cs-CZ" sz="1200" b="0" i="0" u="none" strike="noStrike" kern="1200" baseline="0">
                <a:solidFill>
                  <a:schemeClr val="tx1"/>
                </a:solidFill>
                <a:latin typeface="+mn-lt"/>
                <a:ea typeface="+mn-ea"/>
                <a:cs typeface="+mn-cs"/>
              </a:rPr>
              <a:t>. XML neobsahuje předdefinované značky (tagy), je třeba definovat vlastní značky, které budeme používat. Tyto značky je možné (nepovinně) definovat v souboru DTD (Document Type Definition). Potom je možné automaticky kontrolovat, zda vytvářený XML dokument odpovídá této definici. Program, který tyto kontroly provádí, se nazývá parser. </a:t>
            </a:r>
          </a:p>
          <a:p>
            <a:pPr marL="171450" indent="-171450">
              <a:buFont typeface="Arial" panose="020B0604020202020204" pitchFamily="34" charset="0"/>
              <a:buChar char="•"/>
            </a:pPr>
            <a:r>
              <a:rPr lang="cs-CZ" sz="1200" b="1" i="0" u="none" strike="noStrike" kern="1200" baseline="0">
                <a:solidFill>
                  <a:schemeClr val="tx1"/>
                </a:solidFill>
                <a:latin typeface="+mn-lt"/>
                <a:ea typeface="+mn-ea"/>
                <a:cs typeface="+mn-cs"/>
              </a:rPr>
              <a:t>Hypertext a odkazy</a:t>
            </a:r>
            <a:r>
              <a:rPr lang="cs-CZ" sz="1200" b="0" i="0" u="none" strike="noStrike" kern="1200" baseline="0">
                <a:solidFill>
                  <a:schemeClr val="tx1"/>
                </a:solidFill>
                <a:latin typeface="+mn-lt"/>
                <a:ea typeface="+mn-ea"/>
                <a:cs typeface="+mn-cs"/>
              </a:rPr>
              <a:t>. XML stejně jako HTML umožňuje vytváření odkazů v rámci jednoho dokumentu i mezi dokumenty, má však více možností. Je možné vytvářet i vícesměrné odkazy, které spojují více dokumentů dohromady. Tvorba odkazů je popsána ve standardech – XLink, XPointer a XPath.</a:t>
            </a:r>
          </a:p>
          <a:p>
            <a:endParaRPr lang="cs-CZ" sz="1200" b="1" i="0" u="none" strike="noStrike" kern="1200" baseline="0">
              <a:solidFill>
                <a:schemeClr val="tx1"/>
              </a:solidFill>
              <a:latin typeface="+mn-lt"/>
              <a:ea typeface="+mn-ea"/>
              <a:cs typeface="+mn-cs"/>
            </a:endParaRPr>
          </a:p>
          <a:p>
            <a:r>
              <a:rPr lang="cs-CZ" sz="1200" b="1" i="0" u="none" strike="noStrike" kern="1200" baseline="0">
                <a:solidFill>
                  <a:schemeClr val="tx1"/>
                </a:solidFill>
                <a:latin typeface="+mn-lt"/>
                <a:ea typeface="+mn-ea"/>
                <a:cs typeface="+mn-cs"/>
              </a:rPr>
              <a:t>VYUŽITÍ XML</a:t>
            </a:r>
            <a:endParaRPr lang="cs-CZ" sz="1200" b="0" i="0" u="none" strike="noStrike" kern="1200" baseline="0">
              <a:solidFill>
                <a:schemeClr val="tx1"/>
              </a:solidFill>
              <a:latin typeface="+mn-lt"/>
              <a:ea typeface="+mn-ea"/>
              <a:cs typeface="+mn-cs"/>
            </a:endParaRP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XHTML, HTML5 – XML alternativa jazyka HTML.</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RSS – Rodina XML formátů, sloužící pro čtení novinek na webových stránkách.</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MathML (Mathematical Markup Language) matematický značkovací jazyk.</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SVG (Scalable Vector Graphics) je jazyk pro popis vektorové grafiky.</a:t>
            </a:r>
          </a:p>
          <a:p>
            <a:pPr marL="171450" indent="-171450">
              <a:buFont typeface="Arial" panose="020B0604020202020204" pitchFamily="34" charset="0"/>
              <a:buChar char="•"/>
            </a:pPr>
            <a:r>
              <a:rPr lang="it-IT" sz="1200" b="0" i="0" u="none" strike="noStrike" kern="1200" baseline="0">
                <a:solidFill>
                  <a:schemeClr val="tx1"/>
                </a:solidFill>
                <a:latin typeface="+mn-lt"/>
                <a:ea typeface="+mn-ea"/>
                <a:cs typeface="+mn-cs"/>
              </a:rPr>
              <a:t>Jabber – Protokol pro Instant messaging.</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SOAP – Protokol pro komunikaci mezi webovými službami.</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Office Open XML, OpenDocument – Souborové formáty určené k ukládání a výměně dokumentů vytvořených kancelářskými aplikacemi.</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XML se také hojně využívá při komunikaci se státní zprávou v ČR nebo během vývoje mobilních aplikací pro systém Android (např. pro popis GUI aplikací).</a:t>
            </a:r>
            <a:endParaRPr lang="cs-CZ" sz="1200" b="0" i="0" kern="1200" baseline="0">
              <a:solidFill>
                <a:schemeClr val="tx1"/>
              </a:solidFill>
              <a:effectLst/>
              <a:latin typeface="+mn-lt"/>
              <a:ea typeface="+mn-ea"/>
              <a:cs typeface="+mn-cs"/>
            </a:endParaRP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14</a:t>
            </a:fld>
            <a:endParaRPr lang="cs-CZ"/>
          </a:p>
        </p:txBody>
      </p:sp>
    </p:spTree>
    <p:extLst>
      <p:ext uri="{BB962C8B-B14F-4D97-AF65-F5344CB8AC3E}">
        <p14:creationId xmlns:p14="http://schemas.microsoft.com/office/powerpoint/2010/main" val="27530456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1" i="0" kern="1200" baseline="0">
                <a:solidFill>
                  <a:schemeClr val="tx1"/>
                </a:solidFill>
                <a:effectLst/>
                <a:latin typeface="+mn-lt"/>
                <a:ea typeface="+mn-ea"/>
                <a:cs typeface="+mn-cs"/>
              </a:rPr>
              <a:t>YAML</a:t>
            </a:r>
            <a:r>
              <a:rPr lang="cs-CZ" sz="1200" b="0" i="0" kern="1200" baseline="0">
                <a:solidFill>
                  <a:schemeClr val="tx1"/>
                </a:solidFill>
                <a:effectLst/>
                <a:latin typeface="+mn-lt"/>
                <a:ea typeface="+mn-ea"/>
                <a:cs typeface="+mn-cs"/>
              </a:rPr>
              <a:t> </a:t>
            </a:r>
            <a:r>
              <a:rPr lang="cs-CZ" sz="1200" b="0" i="1" kern="1200" baseline="0">
                <a:solidFill>
                  <a:schemeClr val="tx1"/>
                </a:solidFill>
                <a:effectLst/>
                <a:latin typeface="+mn-lt"/>
                <a:ea typeface="+mn-ea"/>
                <a:cs typeface="+mn-cs"/>
              </a:rPr>
              <a:t>Ain't Markup Language</a:t>
            </a:r>
            <a:r>
              <a:rPr lang="cs-CZ" sz="1200" b="0" i="0" kern="1200" baseline="0">
                <a:solidFill>
                  <a:schemeClr val="tx1"/>
                </a:solidFill>
                <a:effectLst/>
                <a:latin typeface="+mn-lt"/>
                <a:ea typeface="+mn-ea"/>
                <a:cs typeface="+mn-cs"/>
              </a:rPr>
              <a:t> (/jæml/) je formát pro serializaci strukturovaných dat.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200" b="0" i="0" kern="1200">
                <a:solidFill>
                  <a:schemeClr val="tx1"/>
                </a:solidFill>
                <a:effectLst/>
                <a:latin typeface="+mn-lt"/>
                <a:ea typeface="+mn-ea"/>
                <a:cs typeface="+mn-cs"/>
              </a:rPr>
              <a:t>Je založen na prostém textovém formátu, nemá přísně hierarchickou strukturu (tedy žádný kořenový element jako v XML). </a:t>
            </a:r>
          </a:p>
          <a:p>
            <a:pPr marL="1714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200" b="0" i="0" kern="1200" baseline="0">
                <a:solidFill>
                  <a:schemeClr val="tx1"/>
                </a:solidFill>
                <a:effectLst/>
                <a:latin typeface="+mn-lt"/>
                <a:ea typeface="+mn-ea"/>
                <a:cs typeface="+mn-cs"/>
              </a:rPr>
              <a:t>Struktura a hierarchie dat je řešena </a:t>
            </a:r>
            <a:r>
              <a:rPr lang="cs-CZ" sz="1200" b="1" i="0" kern="1200" baseline="0">
                <a:solidFill>
                  <a:schemeClr val="tx1"/>
                </a:solidFill>
                <a:effectLst/>
                <a:latin typeface="+mn-lt"/>
                <a:ea typeface="+mn-ea"/>
                <a:cs typeface="+mn-cs"/>
              </a:rPr>
              <a:t>předsazením</a:t>
            </a:r>
            <a:r>
              <a:rPr lang="cs-CZ" sz="1200" b="0" i="0" kern="1200" baseline="0">
                <a:solidFill>
                  <a:schemeClr val="tx1"/>
                </a:solidFill>
                <a:effectLst/>
                <a:latin typeface="+mn-lt"/>
                <a:ea typeface="+mn-ea"/>
                <a:cs typeface="+mn-cs"/>
              </a:rPr>
              <a:t> (indentací)</a:t>
            </a:r>
            <a:r>
              <a:rPr lang="en-US" sz="1200" b="0" i="0" kern="1200" baseline="0">
                <a:solidFill>
                  <a:schemeClr val="tx1"/>
                </a:solidFill>
                <a:effectLst/>
                <a:latin typeface="+mn-lt"/>
                <a:ea typeface="+mn-ea"/>
                <a:cs typeface="+mn-cs"/>
              </a:rPr>
              <a:t>; </a:t>
            </a:r>
            <a:r>
              <a:rPr lang="cs-CZ" sz="1200" b="0" i="0" kern="1200" baseline="0">
                <a:solidFill>
                  <a:schemeClr val="tx1"/>
                </a:solidFill>
                <a:effectLst/>
                <a:latin typeface="+mn-lt"/>
                <a:ea typeface="+mn-ea"/>
                <a:cs typeface="+mn-cs"/>
              </a:rPr>
              <a:t>předsazení o jednu úroveň sestává ze 2 nebo 4 mezer</a:t>
            </a:r>
            <a:r>
              <a:rPr lang="en-US" sz="1200" b="0" i="0" kern="1200" baseline="0">
                <a:solidFill>
                  <a:schemeClr val="tx1"/>
                </a:solidFill>
                <a:effectLst/>
                <a:latin typeface="+mn-lt"/>
                <a:ea typeface="+mn-ea"/>
                <a:cs typeface="+mn-cs"/>
              </a:rPr>
              <a:t>,</a:t>
            </a:r>
            <a:r>
              <a:rPr lang="cs-CZ" sz="1200" b="0" i="0" kern="1200" baseline="0">
                <a:solidFill>
                  <a:schemeClr val="tx1"/>
                </a:solidFill>
                <a:effectLst/>
                <a:latin typeface="+mn-lt"/>
                <a:ea typeface="+mn-ea"/>
                <a:cs typeface="+mn-cs"/>
              </a:rPr>
              <a:t> tabulátory nejsou povoleny.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200" b="0" i="0" kern="1200">
                <a:solidFill>
                  <a:schemeClr val="tx1"/>
                </a:solidFill>
                <a:effectLst/>
                <a:latin typeface="+mn-lt"/>
                <a:ea typeface="+mn-ea"/>
                <a:cs typeface="+mn-cs"/>
              </a:rPr>
              <a:t>Prostým spojením dvou YAML dokumentů vznikne opět YAML dokument. Dovoluje do jednoho proudu dat umístit i více dokumentů (souborů), které oddělujeme symbolem "tři znaky minus":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200" b="0" i="0" kern="1200">
                <a:solidFill>
                  <a:schemeClr val="tx1"/>
                </a:solidFill>
                <a:effectLst/>
                <a:latin typeface="+mn-lt"/>
                <a:ea typeface="+mn-ea"/>
                <a:cs typeface="+mn-cs"/>
              </a:rPr>
              <a:t>YAML nabízí strukturálně více možností než XML</a:t>
            </a:r>
            <a:r>
              <a:rPr lang="cs-CZ" sz="1200" b="0" i="0" kern="1200" baseline="0">
                <a:solidFill>
                  <a:schemeClr val="tx1"/>
                </a:solidFill>
                <a:effectLst/>
                <a:latin typeface="+mn-lt"/>
                <a:ea typeface="+mn-ea"/>
                <a:cs typeface="+mn-cs"/>
              </a:rPr>
              <a:t> včetně </a:t>
            </a:r>
            <a:r>
              <a:rPr lang="cs-CZ" sz="1200" b="0" i="0" kern="1200">
                <a:solidFill>
                  <a:schemeClr val="tx1"/>
                </a:solidFill>
                <a:effectLst/>
                <a:latin typeface="+mn-lt"/>
                <a:ea typeface="+mn-ea"/>
                <a:cs typeface="+mn-cs"/>
              </a:rPr>
              <a:t>snadného </a:t>
            </a:r>
            <a:r>
              <a:rPr lang="cs-CZ" sz="1200" b="1" i="0" kern="1200">
                <a:solidFill>
                  <a:schemeClr val="tx1"/>
                </a:solidFill>
                <a:effectLst/>
                <a:latin typeface="+mn-lt"/>
                <a:ea typeface="+mn-ea"/>
                <a:cs typeface="+mn-cs"/>
              </a:rPr>
              <a:t>zobrazení datových struktur </a:t>
            </a:r>
            <a:r>
              <a:rPr lang="cs-CZ" sz="1200" b="0" i="0" kern="1200">
                <a:solidFill>
                  <a:schemeClr val="tx1"/>
                </a:solidFill>
                <a:effectLst/>
                <a:latin typeface="+mn-lt"/>
                <a:ea typeface="+mn-ea"/>
                <a:cs typeface="+mn-cs"/>
              </a:rPr>
              <a:t>(dokumenty, seznamy, asociativné pole), možnost </a:t>
            </a:r>
            <a:r>
              <a:rPr lang="cs-CZ" sz="1200" b="1" i="0" kern="1200">
                <a:solidFill>
                  <a:schemeClr val="tx1"/>
                </a:solidFill>
                <a:effectLst/>
                <a:latin typeface="+mn-lt"/>
                <a:ea typeface="+mn-ea"/>
                <a:cs typeface="+mn-cs"/>
              </a:rPr>
              <a:t>přesného označení typu dat</a:t>
            </a:r>
            <a:r>
              <a:rPr lang="cs-CZ" sz="1200" b="0" i="0" kern="1200">
                <a:solidFill>
                  <a:schemeClr val="tx1"/>
                </a:solidFill>
                <a:effectLst/>
                <a:latin typeface="+mn-lt"/>
                <a:ea typeface="+mn-ea"/>
                <a:cs typeface="+mn-cs"/>
              </a:rPr>
              <a:t> nebo snadný mechanizmus pro </a:t>
            </a:r>
            <a:r>
              <a:rPr lang="cs-CZ" sz="1200" b="1" i="0" kern="1200">
                <a:solidFill>
                  <a:schemeClr val="tx1"/>
                </a:solidFill>
                <a:effectLst/>
                <a:latin typeface="+mn-lt"/>
                <a:ea typeface="+mn-ea"/>
                <a:cs typeface="+mn-cs"/>
              </a:rPr>
              <a:t>reference</a:t>
            </a:r>
            <a:r>
              <a:rPr lang="cs-CZ" sz="1200" b="0" i="0" kern="1200">
                <a:solidFill>
                  <a:schemeClr val="tx1"/>
                </a:solidFill>
                <a:effectLst/>
                <a:latin typeface="+mn-lt"/>
                <a:ea typeface="+mn-ea"/>
                <a:cs typeface="+mn-cs"/>
              </a:rPr>
              <a:t> a odkazy.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200" b="0" i="0" kern="1200">
                <a:solidFill>
                  <a:schemeClr val="tx1"/>
                </a:solidFill>
                <a:effectLst/>
                <a:latin typeface="+mn-lt"/>
                <a:ea typeface="+mn-ea"/>
                <a:cs typeface="+mn-cs"/>
              </a:rPr>
              <a:t>Na rozdíl od JSON neobsahuje žádné příkazy, interpretace tedy nepřináší žádná bezpečnostní rizika.</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200" b="0" i="0" kern="1200">
                <a:solidFill>
                  <a:schemeClr val="tx1"/>
                </a:solidFill>
                <a:effectLst/>
                <a:latin typeface="+mn-lt"/>
                <a:ea typeface="+mn-ea"/>
                <a:cs typeface="+mn-cs"/>
              </a:rPr>
              <a:t>V současnosti je tento formát podporován v mnoha programovacích jazycích a využívá se</a:t>
            </a:r>
            <a:r>
              <a:rPr lang="cs-CZ" sz="1200" b="0" i="0" kern="1200" baseline="0">
                <a:solidFill>
                  <a:schemeClr val="tx1"/>
                </a:solidFill>
                <a:effectLst/>
                <a:latin typeface="+mn-lt"/>
                <a:ea typeface="+mn-ea"/>
                <a:cs typeface="+mn-cs"/>
              </a:rPr>
              <a:t> kromě výměny dat velmi často i pro </a:t>
            </a:r>
            <a:r>
              <a:rPr lang="cs-CZ" sz="1200" b="1" i="0" kern="1200" baseline="0">
                <a:solidFill>
                  <a:schemeClr val="tx1"/>
                </a:solidFill>
                <a:effectLst/>
                <a:latin typeface="+mn-lt"/>
                <a:ea typeface="+mn-ea"/>
                <a:cs typeface="+mn-cs"/>
              </a:rPr>
              <a:t>konfigurační účely </a:t>
            </a:r>
            <a:r>
              <a:rPr lang="cs-CZ" sz="1200" b="0" i="0" kern="1200" baseline="0">
                <a:solidFill>
                  <a:schemeClr val="tx1"/>
                </a:solidFill>
                <a:effectLst/>
                <a:latin typeface="+mn-lt"/>
                <a:ea typeface="+mn-ea"/>
                <a:cs typeface="+mn-cs"/>
              </a:rPr>
              <a:t>- typickým příkladem je konfigurace </a:t>
            </a:r>
            <a:r>
              <a:rPr lang="cs-CZ" sz="1200" b="0" i="1" kern="1200" baseline="0">
                <a:solidFill>
                  <a:schemeClr val="tx1"/>
                </a:solidFill>
                <a:effectLst/>
                <a:latin typeface="+mn-lt"/>
                <a:ea typeface="+mn-ea"/>
                <a:cs typeface="+mn-cs"/>
              </a:rPr>
              <a:t>Docker kontejnerů</a:t>
            </a:r>
            <a:r>
              <a:rPr lang="cs-CZ" sz="1200" b="0" i="0" kern="1200" baseline="0">
                <a:solidFill>
                  <a:schemeClr val="tx1"/>
                </a:solidFill>
                <a:effectLst/>
                <a:latin typeface="+mn-lt"/>
                <a:ea typeface="+mn-ea"/>
                <a:cs typeface="+mn-cs"/>
              </a:rPr>
              <a:t>. </a:t>
            </a:r>
            <a:endParaRPr lang="cs-CZ" sz="1200" b="0" i="0" kern="1200">
              <a:solidFill>
                <a:schemeClr val="tx1"/>
              </a:solidFill>
              <a:effectLst/>
              <a:latin typeface="+mn-lt"/>
              <a:ea typeface="+mn-ea"/>
              <a:cs typeface="+mn-cs"/>
            </a:endParaRPr>
          </a:p>
          <a:p>
            <a:pPr marL="0" indent="0">
              <a:buFont typeface="Arial" panose="020B0604020202020204" pitchFamily="34" charset="0"/>
              <a:buNone/>
            </a:pPr>
            <a:endParaRPr lang="cs-CZ" sz="1200" b="0" i="0" kern="1200">
              <a:solidFill>
                <a:schemeClr val="tx1"/>
              </a:solidFill>
              <a:effectLst/>
              <a:latin typeface="+mn-lt"/>
              <a:ea typeface="+mn-ea"/>
              <a:cs typeface="+mn-cs"/>
            </a:endParaRPr>
          </a:p>
          <a:p>
            <a:pPr marL="171450" lvl="0" indent="-171450">
              <a:buFont typeface="Arial" panose="020B0604020202020204" pitchFamily="34" charset="0"/>
              <a:buChar char="•"/>
            </a:pPr>
            <a:endParaRPr lang="cs-CZ" sz="1200" b="0" i="0" kern="1200" baseline="0">
              <a:solidFill>
                <a:schemeClr val="tx1"/>
              </a:solidFill>
              <a:effectLst/>
              <a:latin typeface="+mn-lt"/>
              <a:ea typeface="+mn-ea"/>
              <a:cs typeface="+mn-cs"/>
            </a:endParaRPr>
          </a:p>
          <a:p>
            <a:pPr marL="171450" lvl="0" indent="-171450">
              <a:buFont typeface="Arial" panose="020B0604020202020204" pitchFamily="34" charset="0"/>
              <a:buChar char="•"/>
            </a:pPr>
            <a:endParaRPr lang="cs-CZ" sz="1200" b="0" i="0" kern="1200" baseline="0">
              <a:solidFill>
                <a:schemeClr val="tx1"/>
              </a:solidFill>
              <a:effectLst/>
              <a:latin typeface="+mn-lt"/>
              <a:ea typeface="+mn-ea"/>
              <a:cs typeface="+mn-cs"/>
            </a:endParaRP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15</a:t>
            </a:fld>
            <a:endParaRPr lang="cs-CZ"/>
          </a:p>
        </p:txBody>
      </p:sp>
    </p:spTree>
    <p:extLst>
      <p:ext uri="{BB962C8B-B14F-4D97-AF65-F5344CB8AC3E}">
        <p14:creationId xmlns:p14="http://schemas.microsoft.com/office/powerpoint/2010/main" val="6527622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1" i="0" kern="1200" baseline="0">
                <a:solidFill>
                  <a:schemeClr val="tx1"/>
                </a:solidFill>
                <a:effectLst/>
                <a:latin typeface="+mn-lt"/>
                <a:ea typeface="+mn-ea"/>
                <a:cs typeface="+mn-cs"/>
              </a:rPr>
              <a:t>Preprocesor</a:t>
            </a:r>
            <a:r>
              <a:rPr lang="cs-CZ" sz="1200" b="0" i="0" kern="1200" baseline="0">
                <a:solidFill>
                  <a:schemeClr val="tx1"/>
                </a:solidFill>
                <a:effectLst/>
                <a:latin typeface="+mn-lt"/>
                <a:ea typeface="+mn-ea"/>
                <a:cs typeface="+mn-cs"/>
              </a:rPr>
              <a:t> umožňuje zapsat CSS kód novým způsobem, čímž mu nabízí větší možnosti jako využívání proměnných, funkcí atd. Hotový kód pak preprocesor zpracuje a převede (transkompiluje) na standardní kód jazyka CSS.</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200" b="0" i="0" u="none" strike="noStrike" kern="1200" baseline="0">
                <a:solidFill>
                  <a:schemeClr val="tx1"/>
                </a:solidFill>
                <a:latin typeface="+mn-lt"/>
                <a:ea typeface="+mn-ea"/>
                <a:cs typeface="+mn-cs"/>
              </a:rPr>
              <a:t>Mezi nejznámější patří preprocesory patří </a:t>
            </a:r>
            <a:r>
              <a:rPr lang="cs-CZ" sz="1200" b="0" i="1" u="none" strike="noStrike" kern="1200" baseline="0">
                <a:solidFill>
                  <a:schemeClr val="tx1"/>
                </a:solidFill>
                <a:latin typeface="+mn-lt"/>
                <a:ea typeface="+mn-ea"/>
                <a:cs typeface="+mn-cs"/>
              </a:rPr>
              <a:t>SASS, LESS </a:t>
            </a:r>
            <a:r>
              <a:rPr lang="cs-CZ" sz="1200" b="0" i="0" u="none" strike="noStrike" kern="1200" baseline="0">
                <a:solidFill>
                  <a:schemeClr val="tx1"/>
                </a:solidFill>
                <a:latin typeface="+mn-lt"/>
                <a:ea typeface="+mn-ea"/>
                <a:cs typeface="+mn-cs"/>
              </a:rPr>
              <a:t>a </a:t>
            </a:r>
            <a:r>
              <a:rPr lang="cs-CZ" sz="1200" b="0" i="1" u="none" strike="noStrike" kern="1200" baseline="0">
                <a:solidFill>
                  <a:schemeClr val="tx1"/>
                </a:solidFill>
                <a:latin typeface="+mn-lt"/>
                <a:ea typeface="+mn-ea"/>
                <a:cs typeface="+mn-cs"/>
              </a:rPr>
              <a:t>Stylus</a:t>
            </a:r>
            <a:r>
              <a:rPr lang="cs-CZ" sz="1200" b="0" i="0" u="none" strike="noStrike" kern="1200" baseline="0">
                <a:solidFill>
                  <a:schemeClr val="tx1"/>
                </a:solidFill>
                <a:latin typeface="+mn-lt"/>
                <a:ea typeface="+mn-ea"/>
                <a:cs typeface="+mn-cs"/>
              </a:rPr>
              <a:t>. K</a:t>
            </a:r>
            <a:r>
              <a:rPr lang="cs-CZ" sz="1200" b="0" i="0" kern="1200" baseline="0">
                <a:solidFill>
                  <a:schemeClr val="tx1"/>
                </a:solidFill>
                <a:effectLst/>
                <a:latin typeface="+mn-lt"/>
                <a:ea typeface="+mn-ea"/>
                <a:cs typeface="+mn-cs"/>
              </a:rPr>
              <a:t>aždý z nich má svůj vlastní zápis kódu a vzájemně se liší i možnostmi, které pro práci se styly nabízejí.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200" b="0" i="0" kern="1200" baseline="0">
                <a:solidFill>
                  <a:schemeClr val="tx1"/>
                </a:solidFill>
                <a:effectLst/>
                <a:latin typeface="+mn-lt"/>
                <a:ea typeface="+mn-ea"/>
                <a:cs typeface="+mn-cs"/>
              </a:rPr>
              <a:t>Preprocesory umožňují používat proměnné a pomocí nich měnit údaje na více místech najednou, matematické operace pro výpočty barev a rozměrů, definovat opakovaně využitelné tzv. mixins funkce i podmíněné funkce, lépe a efektivněji spravovat více CSS souborů najednou, zapisovat zobrazované, ale i skryté komentáře.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200" b="0" i="0" kern="1200" baseline="0">
                <a:solidFill>
                  <a:schemeClr val="tx1"/>
                </a:solidFill>
                <a:effectLst/>
                <a:latin typeface="+mn-lt"/>
                <a:ea typeface="+mn-ea"/>
                <a:cs typeface="+mn-cs"/>
              </a:rPr>
              <a:t>Výhodou preprocesorů je, že umožnují psát silný, abstraktní kód, který ale na druhou stranu může být po převedení do CSS hůře čitelný a spravovatelný.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200" b="0" i="0" kern="1200" baseline="0">
                <a:solidFill>
                  <a:schemeClr val="tx1"/>
                </a:solidFill>
                <a:effectLst/>
                <a:latin typeface="+mn-lt"/>
                <a:ea typeface="+mn-ea"/>
                <a:cs typeface="+mn-cs"/>
              </a:rPr>
              <a:t>V poslední době začaly hrát čím dál větší roli </a:t>
            </a:r>
            <a:r>
              <a:rPr lang="cs-CZ" sz="1200" b="1" i="0" kern="1200" baseline="0">
                <a:solidFill>
                  <a:schemeClr val="tx1"/>
                </a:solidFill>
                <a:effectLst/>
                <a:latin typeface="+mn-lt"/>
                <a:ea typeface="+mn-ea"/>
                <a:cs typeface="+mn-cs"/>
              </a:rPr>
              <a:t>postprocesory</a:t>
            </a:r>
            <a:r>
              <a:rPr lang="cs-CZ" sz="1200" b="0" i="0" kern="1200" baseline="0">
                <a:solidFill>
                  <a:schemeClr val="tx1"/>
                </a:solidFill>
                <a:effectLst/>
                <a:latin typeface="+mn-lt"/>
                <a:ea typeface="+mn-ea"/>
                <a:cs typeface="+mn-cs"/>
              </a:rPr>
              <a:t>, jejichž výrazným přínosem je zachování pozitiv svých předchůdců a zároveň odstranění jejich záporných či nadbytečných vlastností. Příkladem je </a:t>
            </a:r>
            <a:r>
              <a:rPr lang="cs-CZ" sz="1200" b="0" i="1" kern="1200" baseline="0">
                <a:solidFill>
                  <a:schemeClr val="tx1"/>
                </a:solidFill>
                <a:effectLst/>
                <a:latin typeface="+mn-lt"/>
                <a:ea typeface="+mn-ea"/>
                <a:cs typeface="+mn-cs"/>
              </a:rPr>
              <a:t>PostCSS</a:t>
            </a:r>
            <a:r>
              <a:rPr lang="cs-CZ" sz="1200" b="0" i="0" kern="1200" baseline="0">
                <a:solidFill>
                  <a:schemeClr val="tx1"/>
                </a:solidFill>
                <a:effectLst/>
                <a:latin typeface="+mn-lt"/>
                <a:ea typeface="+mn-ea"/>
                <a:cs typeface="+mn-cs"/>
              </a:rPr>
              <a: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200" b="0" i="0" kern="1200" baseline="0">
                <a:solidFill>
                  <a:schemeClr val="tx1"/>
                </a:solidFill>
                <a:effectLst/>
                <a:latin typeface="+mn-lt"/>
                <a:ea typeface="+mn-ea"/>
                <a:cs typeface="+mn-cs"/>
              </a:rPr>
              <a:t>Obdobně jako preprocesory umožňují při kódování využívat postupy, které jazyk CSS běžně neumí. Využívají k tomu však </a:t>
            </a:r>
            <a:r>
              <a:rPr lang="cs-CZ" sz="1200" b="1" i="0" kern="1200" baseline="0">
                <a:solidFill>
                  <a:schemeClr val="tx1"/>
                </a:solidFill>
                <a:effectLst/>
                <a:latin typeface="+mn-lt"/>
                <a:ea typeface="+mn-ea"/>
                <a:cs typeface="+mn-cs"/>
              </a:rPr>
              <a:t>standardizovaného zápisu</a:t>
            </a:r>
            <a:r>
              <a:rPr lang="cs-CZ" sz="1200" b="0" i="0" kern="1200" baseline="0">
                <a:solidFill>
                  <a:schemeClr val="tx1"/>
                </a:solidFill>
                <a:effectLst/>
                <a:latin typeface="+mn-lt"/>
                <a:ea typeface="+mn-ea"/>
                <a:cs typeface="+mn-cs"/>
              </a:rPr>
              <a:t>, díky němuž vývojáři odpadá nutnost učit se nestandardní způsob zápisu kódu.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200" b="0" i="0" kern="1200" baseline="0">
                <a:solidFill>
                  <a:schemeClr val="tx1"/>
                </a:solidFill>
                <a:effectLst/>
                <a:latin typeface="+mn-lt"/>
                <a:ea typeface="+mn-ea"/>
                <a:cs typeface="+mn-cs"/>
              </a:rPr>
              <a:t>Postprocesory si zakládají na </a:t>
            </a:r>
            <a:r>
              <a:rPr lang="cs-CZ" sz="1200" b="1" i="0" kern="1200" baseline="0">
                <a:solidFill>
                  <a:schemeClr val="tx1"/>
                </a:solidFill>
                <a:effectLst/>
                <a:latin typeface="+mn-lt"/>
                <a:ea typeface="+mn-ea"/>
                <a:cs typeface="+mn-cs"/>
              </a:rPr>
              <a:t>modularitě</a:t>
            </a:r>
            <a:r>
              <a:rPr lang="cs-CZ" sz="1200" b="0" i="0" kern="1200" baseline="0">
                <a:solidFill>
                  <a:schemeClr val="tx1"/>
                </a:solidFill>
                <a:effectLst/>
                <a:latin typeface="+mn-lt"/>
                <a:ea typeface="+mn-ea"/>
                <a:cs typeface="+mn-cs"/>
              </a:rPr>
              <a:t>, pro každou pokročilejší vlastnost lze doinstalovat speciální plugin.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200" b="0" i="0" kern="1200" baseline="0">
                <a:solidFill>
                  <a:schemeClr val="tx1"/>
                </a:solidFill>
                <a:effectLst/>
                <a:latin typeface="+mn-lt"/>
                <a:ea typeface="+mn-ea"/>
                <a:cs typeface="+mn-cs"/>
              </a:rPr>
              <a:t>Díky modularitě je </a:t>
            </a:r>
            <a:r>
              <a:rPr lang="cs-CZ" sz="1200" b="1" i="0" kern="1200" baseline="0">
                <a:solidFill>
                  <a:schemeClr val="tx1"/>
                </a:solidFill>
                <a:effectLst/>
                <a:latin typeface="+mn-lt"/>
                <a:ea typeface="+mn-ea"/>
                <a:cs typeface="+mn-cs"/>
              </a:rPr>
              <a:t>kód kompilován rychleji </a:t>
            </a:r>
            <a:r>
              <a:rPr lang="cs-CZ" sz="1200" b="0" i="0" kern="1200" baseline="0">
                <a:solidFill>
                  <a:schemeClr val="tx1"/>
                </a:solidFill>
                <a:effectLst/>
                <a:latin typeface="+mn-lt"/>
                <a:ea typeface="+mn-ea"/>
                <a:cs typeface="+mn-cs"/>
              </a:rPr>
              <a:t>než v případě preprocesorů.</a:t>
            </a: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16</a:t>
            </a:fld>
            <a:endParaRPr lang="cs-CZ"/>
          </a:p>
        </p:txBody>
      </p:sp>
    </p:spTree>
    <p:extLst>
      <p:ext uri="{BB962C8B-B14F-4D97-AF65-F5344CB8AC3E}">
        <p14:creationId xmlns:p14="http://schemas.microsoft.com/office/powerpoint/2010/main" val="29586205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Webový server posílá webovému prohlížeči data, která jsou vždy strukturována standardizovaným značkovacím jazykem HTML. Z hlediska webového prohlížeče tedy není podstatné, jakým způsobem webový server vnitřně funguje a jak data získává.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V počátcích WWW pracoval webový server pouze se statickými webovými dokumenty, které posílal webovým prohlížečům přesně v takové formě, v jaké byly na serveru uloženy.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Brzy se však ukázalo, že není vhodné mít všechny možné výstupy předem staticky připraveny vzhledem k objemu a proměnlivosti dat (například u databázových systémů) a že by bylo výhodné, kdyby server mohl ovlivnit data ve webovém dokumentu dynamicky v době požadavku.</a:t>
            </a:r>
          </a:p>
          <a:p>
            <a:pPr marL="171450" indent="-171450">
              <a:buFont typeface="Arial" panose="020B0604020202020204" pitchFamily="34" charset="0"/>
              <a:buChar char="•"/>
            </a:pPr>
            <a:r>
              <a:rPr lang="cs-CZ" sz="1200" b="0" i="0" kern="1200" baseline="0">
                <a:solidFill>
                  <a:schemeClr val="tx1"/>
                </a:solidFill>
                <a:effectLst/>
                <a:latin typeface="+mn-lt"/>
                <a:ea typeface="+mn-ea"/>
                <a:cs typeface="+mn-cs"/>
              </a:rPr>
              <a:t>Nyní existuje celá řada technologií využívaných na straně serveru, a proto označovaných za tzv. backend technologie. Patří k nim jednak velká škála programovacích jazyků - kompilovaných (Java, C++, C</a:t>
            </a:r>
            <a:r>
              <a:rPr lang="en-US" sz="1200" b="0" i="0" kern="1200" baseline="0">
                <a:solidFill>
                  <a:schemeClr val="tx1"/>
                </a:solidFill>
                <a:effectLst/>
                <a:latin typeface="+mn-lt"/>
                <a:ea typeface="+mn-ea"/>
                <a:cs typeface="+mn-cs"/>
              </a:rPr>
              <a:t>#</a:t>
            </a:r>
            <a:r>
              <a:rPr lang="cs-CZ" sz="1200" b="0" i="0" kern="1200" baseline="0">
                <a:solidFill>
                  <a:schemeClr val="tx1"/>
                </a:solidFill>
                <a:effectLst/>
                <a:latin typeface="+mn-lt"/>
                <a:ea typeface="+mn-ea"/>
                <a:cs typeface="+mn-cs"/>
              </a:rPr>
              <a:t> ) i skriptovacích (JavaScript, Python, PHP, Ruby), databázových systémů (relačních, NoSQL, vyhledávacích), autentizačních i autorizačních metod i různých řešení webových aplikací (API, webové sockety). </a:t>
            </a: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17</a:t>
            </a:fld>
            <a:endParaRPr lang="cs-CZ"/>
          </a:p>
        </p:txBody>
      </p:sp>
    </p:spTree>
    <p:extLst>
      <p:ext uri="{BB962C8B-B14F-4D97-AF65-F5344CB8AC3E}">
        <p14:creationId xmlns:p14="http://schemas.microsoft.com/office/powerpoint/2010/main" val="38821391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PHP je skriptovací programovací jazyk interpretovaný na staně serveru a určený primárně k programování webových aplikací. Existuje však i kompilovaná forma jazyka, kterou lze použít i k tvorbě konzolových a desktopových aplikací. </a:t>
            </a:r>
            <a:endParaRPr lang="en-US" sz="1200" b="0" i="0" u="none" strike="noStrike" kern="1200" baseline="0">
              <a:solidFill>
                <a:schemeClr val="tx1"/>
              </a:solidFill>
              <a:latin typeface="+mn-lt"/>
              <a:ea typeface="+mn-ea"/>
              <a:cs typeface="+mn-cs"/>
            </a:endParaRP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Syntaxe jazyka je inspirována několika programovacími jazyky (Perl, C, Pascal a Java). </a:t>
            </a:r>
            <a:endParaRPr lang="en-US" sz="1200" b="0" i="0" u="none" strike="noStrike" kern="1200" baseline="0">
              <a:solidFill>
                <a:schemeClr val="tx1"/>
              </a:solidFill>
              <a:latin typeface="+mn-lt"/>
              <a:ea typeface="+mn-ea"/>
              <a:cs typeface="+mn-cs"/>
            </a:endParaRP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PHP je nezávislý na platformě, rozdíly v různých operačních systémech se omezují na několik systémově závislých funkcí a skripty lze většinou mezi operačními systémy přenášet bez jakýchkoli úprav.</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PHP podporuje mnoho knihoven pro různé účely – např. zpracování textu, grafiky, práci se soubory, přístup k většině databázových systémů (mj. MySQL, ODBC, Oracle, PostgreSQL, MSSQL). Zahrnuje rovněž podporu celé řady internetových protokolů (HTTP, SMTP, SNMP, FTP, IMAP, POP3, LDAP,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V PHP byly napsány i velké internetové projekty, včetně </a:t>
            </a:r>
            <a:r>
              <a:rPr lang="cs-CZ" sz="1200" b="0" i="1" u="none" strike="noStrike" kern="1200" baseline="0">
                <a:solidFill>
                  <a:schemeClr val="tx1"/>
                </a:solidFill>
                <a:latin typeface="+mn-lt"/>
                <a:ea typeface="+mn-ea"/>
                <a:cs typeface="+mn-cs"/>
              </a:rPr>
              <a:t>Wikipedie </a:t>
            </a:r>
            <a:r>
              <a:rPr lang="cs-CZ" sz="1200" b="0" i="0" u="none" strike="noStrike" kern="1200" baseline="0">
                <a:solidFill>
                  <a:schemeClr val="tx1"/>
                </a:solidFill>
                <a:latin typeface="+mn-lt"/>
                <a:ea typeface="+mn-ea"/>
                <a:cs typeface="+mn-cs"/>
              </a:rPr>
              <a:t>nebo </a:t>
            </a:r>
            <a:r>
              <a:rPr lang="cs-CZ" sz="1200" b="0" i="1" u="none" strike="noStrike" kern="1200" baseline="0">
                <a:solidFill>
                  <a:schemeClr val="tx1"/>
                </a:solidFill>
                <a:latin typeface="+mn-lt"/>
                <a:ea typeface="+mn-ea"/>
                <a:cs typeface="+mn-cs"/>
              </a:rPr>
              <a:t>Facebooku</a:t>
            </a:r>
            <a:r>
              <a:rPr lang="cs-CZ" sz="1200" b="0" i="0" u="none" strike="noStrike" kern="1200" baseline="0">
                <a:solidFill>
                  <a:schemeClr val="tx1"/>
                </a:solidFill>
                <a:latin typeface="+mn-lt"/>
                <a:ea typeface="+mn-ea"/>
                <a:cs typeface="+mn-cs"/>
              </a:rPr>
              <a:t>. V jazyce PHP byly vytvořeny rovněž nejrozšířenější CMS systémy jako </a:t>
            </a:r>
            <a:r>
              <a:rPr lang="cs-CZ" sz="1200" b="0" i="1" u="none" strike="noStrike" kern="1200" baseline="0">
                <a:solidFill>
                  <a:schemeClr val="tx1"/>
                </a:solidFill>
                <a:latin typeface="+mn-lt"/>
                <a:ea typeface="+mn-ea"/>
                <a:cs typeface="+mn-cs"/>
              </a:rPr>
              <a:t>Wordpress</a:t>
            </a:r>
            <a:r>
              <a:rPr lang="cs-CZ" sz="1200" b="0" i="0" u="none" strike="noStrike" kern="1200" baseline="0">
                <a:solidFill>
                  <a:schemeClr val="tx1"/>
                </a:solidFill>
                <a:latin typeface="+mn-lt"/>
                <a:ea typeface="+mn-ea"/>
                <a:cs typeface="+mn-cs"/>
              </a:rPr>
              <a:t>, </a:t>
            </a:r>
            <a:r>
              <a:rPr lang="cs-CZ" sz="1200" b="0" i="1" u="none" strike="noStrike" kern="1200" baseline="0">
                <a:solidFill>
                  <a:schemeClr val="tx1"/>
                </a:solidFill>
                <a:latin typeface="+mn-lt"/>
                <a:ea typeface="+mn-ea"/>
                <a:cs typeface="+mn-cs"/>
              </a:rPr>
              <a:t>Drupal </a:t>
            </a:r>
            <a:r>
              <a:rPr lang="cs-CZ" sz="1200" b="0" i="0" u="none" strike="noStrike" kern="1200" baseline="0">
                <a:solidFill>
                  <a:schemeClr val="tx1"/>
                </a:solidFill>
                <a:latin typeface="+mn-lt"/>
                <a:ea typeface="+mn-ea"/>
                <a:cs typeface="+mn-cs"/>
              </a:rPr>
              <a:t>nebo </a:t>
            </a:r>
            <a:r>
              <a:rPr lang="cs-CZ" sz="1200" b="0" i="1" u="none" strike="noStrike" kern="1200" baseline="0">
                <a:solidFill>
                  <a:schemeClr val="tx1"/>
                </a:solidFill>
                <a:latin typeface="+mn-lt"/>
                <a:ea typeface="+mn-ea"/>
                <a:cs typeface="+mn-cs"/>
              </a:rPr>
              <a:t>Joomla</a:t>
            </a:r>
            <a:r>
              <a:rPr lang="cs-CZ" sz="1200" b="0" i="0" u="none" strike="noStrike" kern="1200" baseline="0">
                <a:solidFill>
                  <a:schemeClr val="tx1"/>
                </a:solidFill>
                <a:latin typeface="+mn-lt"/>
                <a:ea typeface="+mn-ea"/>
                <a:cs typeface="+mn-cs"/>
              </a:rPr>
              <a:t>. Pro vývoj rozsáhlejších aplikací se využívají PHP frameworky, k nimž patří například Laravel, Symphony, ZendFramework nebo český NetteFramework.</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PHP prochází neustálým vývojem a jednotlivé verze se od sebe poměrně výrazně liší. V současnosti se existuje již PHP verze 8.</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Kód PHP zapisujeme mezi značky &lt;?php...?&gt; do souborů s příponou .php.</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Jazyk PHP je dynamicky typovaný, datový typ proměnné se odvozuje od právě přiřazené hodnoty. Proměnné začínají znakem "$": $x = 4.5; $t = 'Ahoj'; </a:t>
            </a:r>
            <a:endParaRPr lang="cs-CZ" sz="1200" b="0" i="0" kern="1200" baseline="0">
              <a:solidFill>
                <a:schemeClr val="tx1"/>
              </a:solidFill>
              <a:effectLst/>
              <a:latin typeface="+mn-lt"/>
              <a:ea typeface="+mn-ea"/>
              <a:cs typeface="+mn-cs"/>
            </a:endParaRP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18</a:t>
            </a:fld>
            <a:endParaRPr lang="cs-CZ"/>
          </a:p>
        </p:txBody>
      </p:sp>
    </p:spTree>
    <p:extLst>
      <p:ext uri="{BB962C8B-B14F-4D97-AF65-F5344CB8AC3E}">
        <p14:creationId xmlns:p14="http://schemas.microsoft.com/office/powerpoint/2010/main" val="9138982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1" i="0" kern="1200">
                <a:solidFill>
                  <a:schemeClr val="tx1"/>
                </a:solidFill>
                <a:effectLst/>
                <a:latin typeface="+mn-lt"/>
                <a:ea typeface="+mn-ea"/>
                <a:cs typeface="+mn-cs"/>
              </a:rPr>
              <a:t>ASP.NET</a:t>
            </a:r>
            <a:r>
              <a:rPr lang="cs-CZ" sz="1200" b="0" i="0" kern="1200">
                <a:solidFill>
                  <a:schemeClr val="tx1"/>
                </a:solidFill>
                <a:effectLst/>
                <a:latin typeface="+mn-lt"/>
                <a:ea typeface="+mn-ea"/>
                <a:cs typeface="+mn-cs"/>
              </a:rPr>
              <a:t> je součást .NET Frameworku pro tvorbu webových aplikací a služeb. Je nástupcem technologie ASP (Active Server Pages) a přímým konkurentem JSP (Java Server Pages).</a:t>
            </a:r>
          </a:p>
          <a:p>
            <a:pPr marL="171450" indent="-171450">
              <a:buFont typeface="Arial" panose="020B0604020202020204" pitchFamily="34" charset="0"/>
              <a:buChar char="•"/>
            </a:pPr>
            <a:r>
              <a:rPr lang="cs-CZ" sz="1200" b="0" i="0" kern="1200">
                <a:solidFill>
                  <a:schemeClr val="tx1"/>
                </a:solidFill>
                <a:effectLst/>
                <a:latin typeface="+mn-lt"/>
                <a:ea typeface="+mn-ea"/>
                <a:cs typeface="+mn-cs"/>
              </a:rPr>
              <a:t>ASP.NET je založen na </a:t>
            </a:r>
            <a:r>
              <a:rPr lang="cs-CZ" sz="1200" b="1" i="0" kern="1200">
                <a:solidFill>
                  <a:schemeClr val="tx1"/>
                </a:solidFill>
                <a:effectLst/>
                <a:latin typeface="+mn-lt"/>
                <a:ea typeface="+mn-ea"/>
                <a:cs typeface="+mn-cs"/>
              </a:rPr>
              <a:t>CLR</a:t>
            </a:r>
            <a:r>
              <a:rPr lang="cs-CZ" sz="1200" b="0" i="0" kern="1200">
                <a:solidFill>
                  <a:schemeClr val="tx1"/>
                </a:solidFill>
                <a:effectLst/>
                <a:latin typeface="+mn-lt"/>
                <a:ea typeface="+mn-ea"/>
                <a:cs typeface="+mn-cs"/>
              </a:rPr>
              <a:t> (</a:t>
            </a:r>
            <a:r>
              <a:rPr lang="cs-CZ" sz="1200" b="0" i="1" kern="1200">
                <a:solidFill>
                  <a:schemeClr val="tx1"/>
                </a:solidFill>
                <a:effectLst/>
                <a:latin typeface="+mn-lt"/>
                <a:ea typeface="+mn-ea"/>
                <a:cs typeface="+mn-cs"/>
              </a:rPr>
              <a:t>Common Language Runtime</a:t>
            </a:r>
            <a:r>
              <a:rPr lang="cs-CZ" sz="1200" b="0" i="0" kern="1200">
                <a:solidFill>
                  <a:schemeClr val="tx1"/>
                </a:solidFill>
                <a:effectLst/>
                <a:latin typeface="+mn-lt"/>
                <a:ea typeface="+mn-ea"/>
                <a:cs typeface="+mn-cs"/>
              </a:rPr>
              <a:t>), který je sdílen všemi aplikacemi postavenými na .NET Frameworku. </a:t>
            </a: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cs-CZ" sz="1200" b="0" i="0" kern="1200">
                <a:solidFill>
                  <a:schemeClr val="tx1"/>
                </a:solidFill>
                <a:effectLst/>
                <a:latin typeface="+mn-lt"/>
                <a:ea typeface="+mn-ea"/>
                <a:cs typeface="+mn-cs"/>
              </a:rPr>
              <a:t>.NET Framework</a:t>
            </a:r>
            <a:r>
              <a:rPr lang="en-US" sz="1200" b="0" i="0" kern="1200">
                <a:solidFill>
                  <a:schemeClr val="tx1"/>
                </a:solidFill>
                <a:effectLst/>
                <a:latin typeface="+mn-lt"/>
                <a:ea typeface="+mn-ea"/>
                <a:cs typeface="+mn-cs"/>
              </a:rPr>
              <a:t> p</a:t>
            </a:r>
            <a:r>
              <a:rPr lang="cs-CZ" sz="1200" b="0" i="0" u="none" strike="noStrike" kern="1200" baseline="0">
                <a:solidFill>
                  <a:schemeClr val="tx1"/>
                </a:solidFill>
                <a:latin typeface="+mn-lt"/>
                <a:ea typeface="+mn-ea"/>
                <a:cs typeface="+mn-cs"/>
              </a:rPr>
              <a:t>ředstavuje odlišný koncept realizace různých druhů počítačových aplikací, včetně aplikací webových. Zdrojové kódy takových aplikací nejsou ponechány v původní podobě, ani nejsou překládány do strojového kódu procesoru. Jsou pouze předzpracovány do tzv. </a:t>
            </a:r>
            <a:r>
              <a:rPr lang="cs-CZ" sz="1200" b="1" i="0" u="none" strike="noStrike" kern="1200" baseline="0">
                <a:solidFill>
                  <a:schemeClr val="tx1"/>
                </a:solidFill>
                <a:latin typeface="+mn-lt"/>
                <a:ea typeface="+mn-ea"/>
                <a:cs typeface="+mn-cs"/>
              </a:rPr>
              <a:t>byte kódů </a:t>
            </a:r>
            <a:r>
              <a:rPr lang="cs-CZ" sz="1200" b="0" i="0" u="none" strike="noStrike" kern="1200" baseline="0">
                <a:solidFill>
                  <a:schemeClr val="tx1"/>
                </a:solidFill>
                <a:latin typeface="+mn-lt"/>
                <a:ea typeface="+mn-ea"/>
                <a:cs typeface="+mn-cs"/>
              </a:rPr>
              <a:t>– v případě .NET do formátu nazývaného MSIL (</a:t>
            </a:r>
            <a:r>
              <a:rPr lang="cs-CZ" sz="1200" b="0" i="1" u="none" strike="noStrike" kern="1200" baseline="0">
                <a:solidFill>
                  <a:schemeClr val="tx1"/>
                </a:solidFill>
                <a:latin typeface="+mn-lt"/>
                <a:ea typeface="+mn-ea"/>
                <a:cs typeface="+mn-cs"/>
              </a:rPr>
              <a:t>Microsoft Intermediate Language</a:t>
            </a:r>
            <a:r>
              <a:rPr lang="cs-CZ" sz="1200" b="0" i="0" u="none" strike="noStrike" kern="1200" baseline="0">
                <a:solidFill>
                  <a:schemeClr val="tx1"/>
                </a:solidFill>
                <a:latin typeface="+mn-lt"/>
                <a:ea typeface="+mn-ea"/>
                <a:cs typeface="+mn-cs"/>
              </a:rPr>
              <a:t>). Ten je následně možné s využitím JIT (</a:t>
            </a:r>
            <a:r>
              <a:rPr lang="cs-CZ" sz="1200" b="0" i="1" u="none" strike="noStrike" kern="1200" baseline="0">
                <a:solidFill>
                  <a:schemeClr val="tx1"/>
                </a:solidFill>
                <a:latin typeface="+mn-lt"/>
                <a:ea typeface="+mn-ea"/>
                <a:cs typeface="+mn-cs"/>
              </a:rPr>
              <a:t>Just-In-Time</a:t>
            </a:r>
            <a:r>
              <a:rPr lang="cs-CZ" sz="1200" b="0" i="0" u="none" strike="noStrike" kern="1200" baseline="0">
                <a:solidFill>
                  <a:schemeClr val="tx1"/>
                </a:solidFill>
                <a:latin typeface="+mn-lt"/>
                <a:ea typeface="+mn-ea"/>
                <a:cs typeface="+mn-cs"/>
              </a:rPr>
              <a:t>) kompilátoru překládat do strojového spustitelného kódu pro různé platformy a procesory. </a:t>
            </a:r>
            <a:endParaRPr lang="en-US" sz="1200" b="0" i="0" u="none" strike="noStrike" kern="1200" baseline="0">
              <a:solidFill>
                <a:schemeClr val="tx1"/>
              </a:solidFill>
              <a:latin typeface="+mn-lt"/>
              <a:ea typeface="+mn-ea"/>
              <a:cs typeface="+mn-cs"/>
            </a:endParaRP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Pro spuštění .NET aplikací je nutné mít v operačním systému nainstalován .NET Framework (bývá integrován s novějšími OS Windows). Zatímco ještě před několika lety byly .NET aplikace omezeny pouze na operační systémy Windows, nyní lze .NET Framework provozovat i na jiných platformách (např. Linux).</a:t>
            </a: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cs-CZ" sz="1200" b="0" i="0" kern="1200">
                <a:solidFill>
                  <a:schemeClr val="tx1"/>
                </a:solidFill>
                <a:effectLst/>
                <a:latin typeface="+mn-lt"/>
                <a:ea typeface="+mn-ea"/>
                <a:cs typeface="+mn-cs"/>
              </a:rPr>
              <a:t>Programátoři mohou realizovat své projekty v jakémkoliv jazyce podporujícím CLR, např. Visual Basic .NET, JScript.NET, C#, Managed C++, ale i mutace Perlu, Pythonu a další. </a:t>
            </a:r>
          </a:p>
          <a:p>
            <a:pPr marL="171450" indent="-171450">
              <a:buFont typeface="Arial" panose="020B0604020202020204" pitchFamily="34" charset="0"/>
              <a:buChar char="•"/>
            </a:pPr>
            <a:r>
              <a:rPr lang="cs-CZ" sz="1200" b="0" i="0" kern="1200">
                <a:solidFill>
                  <a:schemeClr val="tx1"/>
                </a:solidFill>
                <a:effectLst/>
                <a:latin typeface="+mn-lt"/>
                <a:ea typeface="+mn-ea"/>
                <a:cs typeface="+mn-cs"/>
              </a:rPr>
              <a:t>Aplikace založené na ASP.NET jsou také rychlejší, neboť jsou předkompilovány do jednoho či několika málo DLL souborů, na rozdíl od ryze skriptovacích jazyků, kde jsou stránky při každém přístupu znovu a znovu parsovány.</a:t>
            </a:r>
          </a:p>
          <a:p>
            <a:pPr marL="171450" indent="-171450">
              <a:buFont typeface="Arial" panose="020B0604020202020204" pitchFamily="34" charset="0"/>
              <a:buChar char="•"/>
            </a:pPr>
            <a:r>
              <a:rPr lang="cs-CZ" sz="1200" b="0" i="0" kern="1200">
                <a:solidFill>
                  <a:schemeClr val="tx1"/>
                </a:solidFill>
                <a:effectLst/>
                <a:latin typeface="+mn-lt"/>
                <a:ea typeface="+mn-ea"/>
                <a:cs typeface="+mn-cs"/>
              </a:rPr>
              <a:t>ASP.NET MVC je další oficiální framework postavený na technologii ASP.NET. Tento framework umožňuje snadněji vyvíjet aplikace podle architektury Model-View-Controller.</a:t>
            </a:r>
            <a:endParaRPr lang="cs-CZ" sz="1200" b="0" i="0" kern="1200" baseline="0">
              <a:solidFill>
                <a:schemeClr val="tx1"/>
              </a:solidFill>
              <a:effectLst/>
              <a:latin typeface="+mn-lt"/>
              <a:ea typeface="+mn-ea"/>
              <a:cs typeface="+mn-cs"/>
            </a:endParaRP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19</a:t>
            </a:fld>
            <a:endParaRPr lang="cs-CZ"/>
          </a:p>
        </p:txBody>
      </p:sp>
    </p:spTree>
    <p:extLst>
      <p:ext uri="{BB962C8B-B14F-4D97-AF65-F5344CB8AC3E}">
        <p14:creationId xmlns:p14="http://schemas.microsoft.com/office/powerpoint/2010/main" val="716078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Webové technologie rozdělujeme podle toho, zda jsou zpracovávány na straně webového klienta nebo webového serveru.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Programem označovaným jako webový klient je běžně </a:t>
            </a:r>
            <a:r>
              <a:rPr lang="cs-CZ" sz="1200" b="1" i="0" u="none" strike="noStrike" kern="1200" baseline="0">
                <a:solidFill>
                  <a:schemeClr val="tx1"/>
                </a:solidFill>
                <a:latin typeface="+mn-lt"/>
                <a:ea typeface="+mn-ea"/>
                <a:cs typeface="+mn-cs"/>
              </a:rPr>
              <a:t>prohlížeč</a:t>
            </a:r>
            <a:r>
              <a:rPr lang="cs-CZ" sz="1200" b="0" i="0" u="none" strike="noStrike" kern="1200" baseline="0">
                <a:solidFill>
                  <a:schemeClr val="tx1"/>
                </a:solidFill>
                <a:latin typeface="+mn-lt"/>
                <a:ea typeface="+mn-ea"/>
                <a:cs typeface="+mn-cs"/>
              </a:rPr>
              <a:t> (tzv. </a:t>
            </a:r>
            <a:r>
              <a:rPr lang="cs-CZ" sz="1200" b="0" i="1" u="none" strike="noStrike" kern="1200" baseline="0">
                <a:solidFill>
                  <a:schemeClr val="tx1"/>
                </a:solidFill>
                <a:latin typeface="+mn-lt"/>
                <a:ea typeface="+mn-ea"/>
                <a:cs typeface="+mn-cs"/>
              </a:rPr>
              <a:t>browser</a:t>
            </a:r>
            <a:r>
              <a:rPr lang="cs-CZ" sz="1200" b="0" i="0" u="none" strike="noStrike" kern="1200" baseline="0">
                <a:solidFill>
                  <a:schemeClr val="tx1"/>
                </a:solidFill>
                <a:latin typeface="+mn-lt"/>
                <a:ea typeface="+mn-ea"/>
                <a:cs typeface="+mn-cs"/>
              </a:rPr>
              <a:t>) - např. </a:t>
            </a:r>
            <a:r>
              <a:rPr lang="cs-CZ" sz="1200" b="0" i="1" u="none" strike="noStrike" kern="1200" baseline="0">
                <a:solidFill>
                  <a:schemeClr val="tx1"/>
                </a:solidFill>
                <a:latin typeface="+mn-lt"/>
                <a:ea typeface="+mn-ea"/>
                <a:cs typeface="+mn-cs"/>
              </a:rPr>
              <a:t>Google Chrome</a:t>
            </a:r>
            <a:r>
              <a:rPr lang="cs-CZ" sz="1200" b="0" i="0" u="none" strike="noStrike" kern="1200" baseline="0">
                <a:solidFill>
                  <a:schemeClr val="tx1"/>
                </a:solidFill>
                <a:latin typeface="+mn-lt"/>
                <a:ea typeface="+mn-ea"/>
                <a:cs typeface="+mn-cs"/>
              </a:rPr>
              <a:t>, </a:t>
            </a:r>
            <a:r>
              <a:rPr lang="cs-CZ" sz="1200" b="0" i="1" u="none" strike="noStrike" kern="1200" baseline="0">
                <a:solidFill>
                  <a:schemeClr val="tx1"/>
                </a:solidFill>
                <a:latin typeface="+mn-lt"/>
                <a:ea typeface="+mn-ea"/>
                <a:cs typeface="+mn-cs"/>
              </a:rPr>
              <a:t>Mozilla Firefox</a:t>
            </a:r>
            <a:r>
              <a:rPr lang="cs-CZ" sz="1200" b="0" i="0" u="none" strike="noStrike" kern="1200" baseline="0">
                <a:solidFill>
                  <a:schemeClr val="tx1"/>
                </a:solidFill>
                <a:latin typeface="+mn-lt"/>
                <a:ea typeface="+mn-ea"/>
                <a:cs typeface="+mn-cs"/>
              </a:rPr>
              <a:t>, </a:t>
            </a:r>
            <a:r>
              <a:rPr lang="cs-CZ" sz="1200" b="0" i="1" u="none" strike="noStrike" kern="1200" baseline="0">
                <a:solidFill>
                  <a:schemeClr val="tx1"/>
                </a:solidFill>
                <a:latin typeface="+mn-lt"/>
                <a:ea typeface="+mn-ea"/>
                <a:cs typeface="+mn-cs"/>
              </a:rPr>
              <a:t>Opera</a:t>
            </a:r>
            <a:r>
              <a:rPr lang="cs-CZ" sz="1200" b="0" i="0" u="none" strike="noStrike" kern="1200" baseline="0">
                <a:solidFill>
                  <a:schemeClr val="tx1"/>
                </a:solidFill>
                <a:latin typeface="+mn-lt"/>
                <a:ea typeface="+mn-ea"/>
                <a:cs typeface="+mn-cs"/>
              </a:rPr>
              <a:t>, </a:t>
            </a:r>
            <a:r>
              <a:rPr lang="cs-CZ" sz="1200" b="0" i="1" u="none" strike="noStrike" kern="1200" baseline="0">
                <a:solidFill>
                  <a:schemeClr val="tx1"/>
                </a:solidFill>
                <a:latin typeface="+mn-lt"/>
                <a:ea typeface="+mn-ea"/>
                <a:cs typeface="+mn-cs"/>
              </a:rPr>
              <a:t>Safari</a:t>
            </a:r>
            <a:r>
              <a:rPr lang="cs-CZ" sz="1200" b="0" i="0" u="none" strike="noStrike" kern="1200" baseline="0">
                <a:solidFill>
                  <a:schemeClr val="tx1"/>
                </a:solidFill>
                <a:latin typeface="+mn-lt"/>
                <a:ea typeface="+mn-ea"/>
                <a:cs typeface="+mn-cs"/>
              </a:rPr>
              <a:t>, </a:t>
            </a:r>
            <a:r>
              <a:rPr lang="cs-CZ" sz="1200" b="0" i="1" u="none" strike="noStrike" kern="1200" baseline="0">
                <a:solidFill>
                  <a:schemeClr val="tx1"/>
                </a:solidFill>
                <a:latin typeface="+mn-lt"/>
                <a:ea typeface="+mn-ea"/>
                <a:cs typeface="+mn-cs"/>
              </a:rPr>
              <a:t>Microsoft Edge</a:t>
            </a:r>
            <a:r>
              <a:rPr lang="cs-CZ" sz="1200" b="0" i="0" u="none" strike="noStrike" kern="1200" baseline="0">
                <a:solidFill>
                  <a:schemeClr val="tx1"/>
                </a:solidFill>
                <a:latin typeface="+mn-lt"/>
                <a:ea typeface="+mn-ea"/>
                <a:cs typeface="+mn-cs"/>
              </a:rPr>
              <a:t>, </a:t>
            </a:r>
            <a:r>
              <a:rPr lang="cs-CZ" sz="1200" b="0" i="1" u="none" strike="noStrike" kern="1200" baseline="0">
                <a:solidFill>
                  <a:schemeClr val="tx1"/>
                </a:solidFill>
                <a:latin typeface="+mn-lt"/>
                <a:ea typeface="+mn-ea"/>
                <a:cs typeface="+mn-cs"/>
              </a:rPr>
              <a:t>Internet Explorer</a:t>
            </a:r>
            <a:r>
              <a:rPr lang="cs-CZ" sz="1200" b="0" i="0" u="none" strike="noStrike" kern="1200" baseline="0">
                <a:solidFill>
                  <a:schemeClr val="tx1"/>
                </a:solidFill>
                <a:latin typeface="+mn-lt"/>
                <a:ea typeface="+mn-ea"/>
                <a:cs typeface="+mn-cs"/>
              </a:rPr>
              <a:t> a jiné.</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K nejčastěji používaným </a:t>
            </a:r>
            <a:r>
              <a:rPr lang="cs-CZ" sz="1200" b="1" i="0" u="none" strike="noStrike" kern="1200" baseline="0">
                <a:solidFill>
                  <a:schemeClr val="tx1"/>
                </a:solidFill>
                <a:latin typeface="+mn-lt"/>
                <a:ea typeface="+mn-ea"/>
                <a:cs typeface="+mn-cs"/>
              </a:rPr>
              <a:t>webovým serverům </a:t>
            </a:r>
            <a:r>
              <a:rPr lang="cs-CZ" sz="1200" b="0" i="0" u="none" strike="noStrike" kern="1200" baseline="0">
                <a:solidFill>
                  <a:schemeClr val="tx1"/>
                </a:solidFill>
                <a:latin typeface="+mn-lt"/>
                <a:ea typeface="+mn-ea"/>
                <a:cs typeface="+mn-cs"/>
              </a:rPr>
              <a:t>patří programy </a:t>
            </a:r>
            <a:r>
              <a:rPr lang="cs-CZ" sz="1200" b="0" i="1" u="none" strike="noStrike" kern="1200" baseline="0">
                <a:solidFill>
                  <a:schemeClr val="tx1"/>
                </a:solidFill>
                <a:latin typeface="+mn-lt"/>
                <a:ea typeface="+mn-ea"/>
                <a:cs typeface="+mn-cs"/>
              </a:rPr>
              <a:t>Apache</a:t>
            </a:r>
            <a:r>
              <a:rPr lang="cs-CZ" sz="1200" b="0" i="0" u="none" strike="noStrike" kern="1200" baseline="0">
                <a:solidFill>
                  <a:schemeClr val="tx1"/>
                </a:solidFill>
                <a:latin typeface="+mn-lt"/>
                <a:ea typeface="+mn-ea"/>
                <a:cs typeface="+mn-cs"/>
              </a:rPr>
              <a:t>, </a:t>
            </a:r>
            <a:r>
              <a:rPr lang="cs-CZ" sz="1200" b="0" i="1" u="none" strike="noStrike" kern="1200" baseline="0">
                <a:solidFill>
                  <a:schemeClr val="tx1"/>
                </a:solidFill>
                <a:latin typeface="+mn-lt"/>
                <a:ea typeface="+mn-ea"/>
                <a:cs typeface="+mn-cs"/>
              </a:rPr>
              <a:t>Nginx</a:t>
            </a:r>
            <a:r>
              <a:rPr lang="cs-CZ" sz="1200" b="0" i="0" u="none" strike="noStrike" kern="1200" baseline="0">
                <a:solidFill>
                  <a:schemeClr val="tx1"/>
                </a:solidFill>
                <a:latin typeface="+mn-lt"/>
                <a:ea typeface="+mn-ea"/>
                <a:cs typeface="+mn-cs"/>
              </a:rPr>
              <a:t>, </a:t>
            </a:r>
            <a:r>
              <a:rPr lang="cs-CZ" sz="1200" b="0" i="1" u="none" strike="noStrike" kern="1200" baseline="0">
                <a:solidFill>
                  <a:schemeClr val="tx1"/>
                </a:solidFill>
                <a:latin typeface="+mn-lt"/>
                <a:ea typeface="+mn-ea"/>
                <a:cs typeface="+mn-cs"/>
              </a:rPr>
              <a:t>MS Internet Information Service</a:t>
            </a:r>
            <a:r>
              <a:rPr lang="cs-CZ" sz="1200" b="0" i="0" u="none" strike="noStrike" kern="1200" baseline="0">
                <a:solidFill>
                  <a:schemeClr val="tx1"/>
                </a:solidFill>
                <a:latin typeface="+mn-lt"/>
                <a:ea typeface="+mn-ea"/>
                <a:cs typeface="+mn-cs"/>
              </a:rPr>
              <a:t>.</a:t>
            </a:r>
          </a:p>
          <a:p>
            <a:pPr marL="171450" indent="-171450">
              <a:buFont typeface="Arial" panose="020B0604020202020204" pitchFamily="34" charset="0"/>
              <a:buChar char="•"/>
            </a:pPr>
            <a:r>
              <a:rPr lang="cs-CZ" sz="1200" b="1" i="0" u="none" strike="noStrike" kern="1200" baseline="0">
                <a:solidFill>
                  <a:schemeClr val="tx1"/>
                </a:solidFill>
                <a:latin typeface="+mn-lt"/>
                <a:ea typeface="+mn-ea"/>
                <a:cs typeface="+mn-cs"/>
              </a:rPr>
              <a:t>Webové technologie na straně klienta </a:t>
            </a:r>
            <a:r>
              <a:rPr lang="cs-CZ" sz="1200" b="0" i="0" u="none" strike="noStrike" kern="1200" baseline="0">
                <a:solidFill>
                  <a:schemeClr val="tx1"/>
                </a:solidFill>
                <a:latin typeface="+mn-lt"/>
                <a:ea typeface="+mn-ea"/>
                <a:cs typeface="+mn-cs"/>
              </a:rPr>
              <a:t>jsou obvykle spuštěny až ve chvíli přijetí webové stránky prohlížečem a k svému běhu vyžadují buď jen samotný prohlížeč, nebo i přídavné programové moduly (tzv. </a:t>
            </a:r>
            <a:r>
              <a:rPr lang="cs-CZ" sz="1200" b="1" i="0" u="none" strike="noStrike" kern="1200" baseline="0">
                <a:solidFill>
                  <a:schemeClr val="tx1"/>
                </a:solidFill>
                <a:latin typeface="+mn-lt"/>
                <a:ea typeface="+mn-ea"/>
                <a:cs typeface="+mn-cs"/>
              </a:rPr>
              <a:t>pluginy</a:t>
            </a:r>
            <a:r>
              <a:rPr lang="cs-CZ" sz="1200" b="0" i="0" u="none" strike="noStrike" kern="1200" baseline="0">
                <a:solidFill>
                  <a:schemeClr val="tx1"/>
                </a:solidFill>
                <a:latin typeface="+mn-lt"/>
                <a:ea typeface="+mn-ea"/>
                <a:cs typeface="+mn-cs"/>
              </a:rPr>
              <a:t>).</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Hlavním úkolem těchto technologií je přehledně prezentovat data uživatelům webu a zprostředkovat jim interaktivní komunikaci s webovým serverem.</a:t>
            </a:r>
          </a:p>
          <a:p>
            <a:pPr marL="171450" indent="-171450">
              <a:buFont typeface="Arial" panose="020B0604020202020204" pitchFamily="34" charset="0"/>
              <a:buChar char="•"/>
            </a:pPr>
            <a:r>
              <a:rPr lang="cs-CZ" sz="1200" b="1" i="0" u="none" strike="noStrike" kern="1200" baseline="0">
                <a:solidFill>
                  <a:schemeClr val="tx1"/>
                </a:solidFill>
                <a:latin typeface="+mn-lt"/>
                <a:ea typeface="+mn-ea"/>
                <a:cs typeface="+mn-cs"/>
              </a:rPr>
              <a:t>Webové technologie na straně serveru</a:t>
            </a:r>
            <a:r>
              <a:rPr lang="cs-CZ" sz="1200" b="0" i="0" u="none" strike="noStrike" kern="1200" baseline="0">
                <a:solidFill>
                  <a:schemeClr val="tx1"/>
                </a:solidFill>
                <a:latin typeface="+mn-lt"/>
                <a:ea typeface="+mn-ea"/>
                <a:cs typeface="+mn-cs"/>
              </a:rPr>
              <a:t> mají zajistit reakci na požadavky klientů a připravovat statický i dynamický obsah webu. Pro generování dynamického obsahu, ale i shromažďování dat se na straně serveru využívají </a:t>
            </a:r>
            <a:r>
              <a:rPr lang="cs-CZ" sz="1200" b="1" i="0" u="none" strike="noStrike" kern="1200" baseline="0">
                <a:solidFill>
                  <a:schemeClr val="tx1"/>
                </a:solidFill>
                <a:latin typeface="+mn-lt"/>
                <a:ea typeface="+mn-ea"/>
                <a:cs typeface="+mn-cs"/>
              </a:rPr>
              <a:t>různé programovací jazyky </a:t>
            </a:r>
            <a:r>
              <a:rPr lang="cs-CZ" sz="1200" b="0" i="0" u="none" strike="noStrike" kern="1200" baseline="0">
                <a:solidFill>
                  <a:schemeClr val="tx1"/>
                </a:solidFill>
                <a:latin typeface="+mn-lt"/>
                <a:ea typeface="+mn-ea"/>
                <a:cs typeface="+mn-cs"/>
              </a:rPr>
              <a:t>(PHP, Python, Java, </a:t>
            </a:r>
            <a:r>
              <a:rPr lang="en-US" sz="1200" b="0" i="0" u="none" strike="noStrike" kern="1200" baseline="0">
                <a:solidFill>
                  <a:schemeClr val="tx1"/>
                </a:solidFill>
                <a:latin typeface="+mn-lt"/>
                <a:ea typeface="+mn-ea"/>
                <a:cs typeface="+mn-cs"/>
              </a:rPr>
              <a:t>C#, JavaScript</a:t>
            </a:r>
            <a:r>
              <a:rPr lang="cs-CZ" sz="1200" b="0" i="0" u="none" strike="noStrike" kern="1200" baseline="0">
                <a:solidFill>
                  <a:schemeClr val="tx1"/>
                </a:solidFill>
                <a:latin typeface="+mn-lt"/>
                <a:ea typeface="+mn-ea"/>
                <a:cs typeface="+mn-cs"/>
              </a:rPr>
              <a:t> atd.)</a:t>
            </a:r>
            <a:r>
              <a:rPr lang="en-US" sz="1200" b="0" i="0" u="none" strike="noStrike" kern="1200" baseline="0">
                <a:solidFill>
                  <a:schemeClr val="tx1"/>
                </a:solidFill>
                <a:latin typeface="+mn-lt"/>
                <a:ea typeface="+mn-ea"/>
                <a:cs typeface="+mn-cs"/>
              </a:rPr>
              <a:t>, </a:t>
            </a:r>
            <a:r>
              <a:rPr lang="en-US" sz="1200" b="1" i="0" u="none" strike="noStrike" kern="1200" baseline="0">
                <a:solidFill>
                  <a:schemeClr val="tx1"/>
                </a:solidFill>
                <a:latin typeface="+mn-lt"/>
                <a:ea typeface="+mn-ea"/>
                <a:cs typeface="+mn-cs"/>
              </a:rPr>
              <a:t>framework</a:t>
            </a:r>
            <a:r>
              <a:rPr lang="cs-CZ" sz="1200" b="1" i="0" u="none" strike="noStrike" kern="1200" baseline="0">
                <a:solidFill>
                  <a:schemeClr val="tx1"/>
                </a:solidFill>
                <a:latin typeface="+mn-lt"/>
                <a:ea typeface="+mn-ea"/>
                <a:cs typeface="+mn-cs"/>
              </a:rPr>
              <a:t>y</a:t>
            </a:r>
            <a:r>
              <a:rPr lang="cs-CZ" sz="1200" b="0" i="0" u="none" strike="noStrike" kern="1200" baseline="0">
                <a:solidFill>
                  <a:schemeClr val="tx1"/>
                </a:solidFill>
                <a:latin typeface="+mn-lt"/>
                <a:ea typeface="+mn-ea"/>
                <a:cs typeface="+mn-cs"/>
              </a:rPr>
              <a:t>, </a:t>
            </a:r>
            <a:r>
              <a:rPr lang="cs-CZ" sz="1200" b="1" i="0" u="none" strike="noStrike" kern="1200" baseline="0">
                <a:solidFill>
                  <a:schemeClr val="tx1"/>
                </a:solidFill>
                <a:latin typeface="+mn-lt"/>
                <a:ea typeface="+mn-ea"/>
                <a:cs typeface="+mn-cs"/>
              </a:rPr>
              <a:t>databázové systémy </a:t>
            </a:r>
            <a:r>
              <a:rPr lang="cs-CZ" sz="1200" b="0" i="0" u="none" strike="noStrike" kern="1200" baseline="0">
                <a:solidFill>
                  <a:schemeClr val="tx1"/>
                </a:solidFill>
                <a:latin typeface="+mn-lt"/>
                <a:ea typeface="+mn-ea"/>
                <a:cs typeface="+mn-cs"/>
              </a:rPr>
              <a:t>(MySQL, PostgreSQL, MongoDB atd.) a další softwarové prostředky.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200" b="0" i="0" u="none" strike="noStrike" kern="1200" baseline="0">
                <a:solidFill>
                  <a:schemeClr val="tx1"/>
                </a:solidFill>
                <a:latin typeface="+mn-lt"/>
                <a:ea typeface="+mn-ea"/>
                <a:cs typeface="+mn-cs"/>
              </a:rPr>
              <a:t>V klient–server modelu, který se uplatňuje u webových aplikací, je klient obvykle považován za </a:t>
            </a:r>
            <a:r>
              <a:rPr lang="cs-CZ" sz="1200" b="1" i="0" u="none" strike="noStrike" kern="1200" baseline="0">
                <a:solidFill>
                  <a:schemeClr val="tx1"/>
                </a:solidFill>
                <a:latin typeface="+mn-lt"/>
                <a:ea typeface="+mn-ea"/>
                <a:cs typeface="+mn-cs"/>
              </a:rPr>
              <a:t>frontend</a:t>
            </a:r>
            <a:r>
              <a:rPr lang="cs-CZ" sz="1200" b="0" i="0" u="none" strike="noStrike" kern="1200" baseline="0">
                <a:solidFill>
                  <a:schemeClr val="tx1"/>
                </a:solidFill>
                <a:latin typeface="+mn-lt"/>
                <a:ea typeface="+mn-ea"/>
                <a:cs typeface="+mn-cs"/>
              </a:rPr>
              <a:t> a server za </a:t>
            </a:r>
            <a:r>
              <a:rPr lang="cs-CZ" sz="1200" b="1" i="0" u="none" strike="noStrike" kern="1200" baseline="0">
                <a:solidFill>
                  <a:schemeClr val="tx1"/>
                </a:solidFill>
                <a:latin typeface="+mn-lt"/>
                <a:ea typeface="+mn-ea"/>
                <a:cs typeface="+mn-cs"/>
              </a:rPr>
              <a:t>backend</a:t>
            </a:r>
            <a:r>
              <a:rPr lang="cs-CZ" sz="1200" b="0" i="0" u="none" strike="noStrike" kern="1200" baseline="0">
                <a:solidFill>
                  <a:schemeClr val="tx1"/>
                </a:solidFill>
                <a:latin typeface="+mn-lt"/>
                <a:ea typeface="+mn-ea"/>
                <a:cs typeface="+mn-cs"/>
              </a:rPr>
              <a:t>, přestože některé úkony související s prezentováním dat jsou vykonávány už na serveru. </a:t>
            </a:r>
          </a:p>
          <a:p>
            <a:pPr marL="0" indent="0">
              <a:buFont typeface="Arial" panose="020B0604020202020204" pitchFamily="34" charset="0"/>
              <a:buNone/>
            </a:pPr>
            <a:r>
              <a:rPr lang="cs-CZ" sz="1200" b="0" i="0" kern="1200" baseline="0">
                <a:solidFill>
                  <a:schemeClr val="tx1"/>
                </a:solidFill>
                <a:effectLst/>
                <a:latin typeface="+mn-lt"/>
                <a:ea typeface="+mn-ea"/>
                <a:cs typeface="+mn-cs"/>
              </a:rPr>
              <a:t> </a:t>
            </a: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2</a:t>
            </a:fld>
            <a:endParaRPr lang="cs-CZ"/>
          </a:p>
        </p:txBody>
      </p:sp>
    </p:spTree>
    <p:extLst>
      <p:ext uri="{BB962C8B-B14F-4D97-AF65-F5344CB8AC3E}">
        <p14:creationId xmlns:p14="http://schemas.microsoft.com/office/powerpoint/2010/main" val="27105265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Analogické a od počátku multiplatformní řešení nabízel vývoj webových aplikací v jazyce Java. </a:t>
            </a:r>
            <a:endParaRPr lang="en-US" sz="1200" b="0" i="0" u="none" strike="noStrike" kern="1200" baseline="0">
              <a:solidFill>
                <a:schemeClr val="tx1"/>
              </a:solidFill>
              <a:latin typeface="+mn-lt"/>
              <a:ea typeface="+mn-ea"/>
              <a:cs typeface="+mn-cs"/>
            </a:endParaRP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Využívá se k tomu technologie označovaná zkratkou JSP (</a:t>
            </a:r>
            <a:r>
              <a:rPr lang="cs-CZ" sz="1200" b="0" i="1" u="none" strike="noStrike" kern="1200" baseline="0">
                <a:solidFill>
                  <a:schemeClr val="tx1"/>
                </a:solidFill>
                <a:latin typeface="+mn-lt"/>
                <a:ea typeface="+mn-ea"/>
                <a:cs typeface="+mn-cs"/>
              </a:rPr>
              <a:t>JavaServer Pages</a:t>
            </a:r>
            <a:r>
              <a:rPr lang="cs-CZ" sz="1200" b="0" i="0" u="none" strike="noStrike" kern="1200" baseline="0">
                <a:solidFill>
                  <a:schemeClr val="tx1"/>
                </a:solidFill>
                <a:latin typeface="+mn-lt"/>
                <a:ea typeface="+mn-ea"/>
                <a:cs typeface="+mn-cs"/>
              </a:rPr>
              <a:t>), kterou podobně jako Javu vytvořila společnost </a:t>
            </a:r>
            <a:r>
              <a:rPr lang="cs-CZ" sz="1200" b="0" i="1" u="none" strike="noStrike" kern="1200" baseline="0">
                <a:solidFill>
                  <a:schemeClr val="tx1"/>
                </a:solidFill>
                <a:latin typeface="+mn-lt"/>
                <a:ea typeface="+mn-ea"/>
                <a:cs typeface="+mn-cs"/>
              </a:rPr>
              <a:t>Sun Microsystem </a:t>
            </a:r>
            <a:r>
              <a:rPr lang="cs-CZ" sz="1200" b="0" i="0" u="none" strike="noStrike" kern="1200" baseline="0">
                <a:solidFill>
                  <a:schemeClr val="tx1"/>
                </a:solidFill>
                <a:latin typeface="+mn-lt"/>
                <a:ea typeface="+mn-ea"/>
                <a:cs typeface="+mn-cs"/>
              </a:rPr>
              <a:t>a nyní ji dále rozvíjí firma </a:t>
            </a:r>
            <a:r>
              <a:rPr lang="cs-CZ" sz="1200" b="0" i="1" u="none" strike="noStrike" kern="1200" baseline="0">
                <a:solidFill>
                  <a:schemeClr val="tx1"/>
                </a:solidFill>
                <a:latin typeface="+mn-lt"/>
                <a:ea typeface="+mn-ea"/>
                <a:cs typeface="+mn-cs"/>
              </a:rPr>
              <a:t>Oracle</a:t>
            </a:r>
            <a:r>
              <a:rPr lang="cs-CZ" sz="1200" b="0" i="0" u="none" strike="noStrike" kern="1200" baseline="0">
                <a:solidFill>
                  <a:schemeClr val="tx1"/>
                </a:solidFill>
                <a:latin typeface="+mn-lt"/>
                <a:ea typeface="+mn-ea"/>
                <a:cs typeface="+mn-cs"/>
              </a:rPr>
              <a:t>. </a:t>
            </a:r>
            <a:endParaRPr lang="en-US" sz="1200" b="0" i="0" u="none" strike="noStrike" kern="1200" baseline="0">
              <a:solidFill>
                <a:schemeClr val="tx1"/>
              </a:solidFill>
              <a:latin typeface="+mn-lt"/>
              <a:ea typeface="+mn-ea"/>
              <a:cs typeface="+mn-cs"/>
            </a:endParaRP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V souborech s příponou .jsp umožňuje pomocí značek &lt;% ... %&gt; vkládat kód Javy přímo do HTML. </a:t>
            </a:r>
            <a:endParaRPr lang="en-US" sz="1200" b="0" i="0" u="none" strike="noStrike" kern="1200" baseline="0">
              <a:solidFill>
                <a:schemeClr val="tx1"/>
              </a:solidFill>
              <a:latin typeface="+mn-lt"/>
              <a:ea typeface="+mn-ea"/>
              <a:cs typeface="+mn-cs"/>
            </a:endParaRP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Tyto bloky se nazývají </a:t>
            </a:r>
            <a:r>
              <a:rPr lang="cs-CZ" sz="1200" b="1" i="0" u="none" strike="noStrike" kern="1200" baseline="0">
                <a:solidFill>
                  <a:schemeClr val="tx1"/>
                </a:solidFill>
                <a:latin typeface="+mn-lt"/>
                <a:ea typeface="+mn-ea"/>
                <a:cs typeface="+mn-cs"/>
              </a:rPr>
              <a:t>servlety</a:t>
            </a:r>
            <a:r>
              <a:rPr lang="cs-CZ" sz="1200" b="0" i="0" u="none" strike="noStrike" kern="1200" baseline="0">
                <a:solidFill>
                  <a:schemeClr val="tx1"/>
                </a:solidFill>
                <a:latin typeface="+mn-lt"/>
                <a:ea typeface="+mn-ea"/>
                <a:cs typeface="+mn-cs"/>
              </a:rPr>
              <a:t>, protože jsou interpretovány virtuálním javovským strojem (JVM – </a:t>
            </a:r>
            <a:r>
              <a:rPr lang="cs-CZ" sz="1200" b="0" i="1" u="none" strike="noStrike" kern="1200" baseline="0">
                <a:solidFill>
                  <a:schemeClr val="tx1"/>
                </a:solidFill>
                <a:latin typeface="+mn-lt"/>
                <a:ea typeface="+mn-ea"/>
                <a:cs typeface="+mn-cs"/>
              </a:rPr>
              <a:t>Java Virtual Machine</a:t>
            </a:r>
            <a:r>
              <a:rPr lang="cs-CZ" sz="1200" b="0" i="0" u="none" strike="noStrike" kern="1200" baseline="0">
                <a:solidFill>
                  <a:schemeClr val="tx1"/>
                </a:solidFill>
                <a:latin typeface="+mn-lt"/>
                <a:ea typeface="+mn-ea"/>
                <a:cs typeface="+mn-cs"/>
              </a:rPr>
              <a:t>) na straně serveru a jejich výsledkem je čistý HTML dokument odesílaný prohlížeči. </a:t>
            </a:r>
            <a:endParaRPr lang="en-US" sz="1200" b="0" i="0" u="none" strike="noStrike" kern="1200" baseline="0">
              <a:solidFill>
                <a:schemeClr val="tx1"/>
              </a:solidFill>
              <a:latin typeface="+mn-lt"/>
              <a:ea typeface="+mn-ea"/>
              <a:cs typeface="+mn-cs"/>
            </a:endParaRP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Podobně jako v případě ASP.NET platí i pro JSP, že je využíváno primárně pro vývoj rozsáhlých intranetových aplikací, které tvoří páteř informačních systémů větších firem. </a:t>
            </a:r>
            <a:endParaRPr lang="cs-CZ" sz="1200" b="0" i="0" kern="1200" baseline="0">
              <a:solidFill>
                <a:schemeClr val="tx1"/>
              </a:solidFill>
              <a:effectLst/>
              <a:latin typeface="+mn-lt"/>
              <a:ea typeface="+mn-ea"/>
              <a:cs typeface="+mn-cs"/>
            </a:endParaRP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20</a:t>
            </a:fld>
            <a:endParaRPr lang="cs-CZ"/>
          </a:p>
        </p:txBody>
      </p:sp>
    </p:spTree>
    <p:extLst>
      <p:ext uri="{BB962C8B-B14F-4D97-AF65-F5344CB8AC3E}">
        <p14:creationId xmlns:p14="http://schemas.microsoft.com/office/powerpoint/2010/main" val="19432352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0" i="0" kern="1200">
                <a:solidFill>
                  <a:schemeClr val="tx1"/>
                </a:solidFill>
                <a:effectLst/>
                <a:latin typeface="+mn-lt"/>
                <a:ea typeface="+mn-ea"/>
                <a:cs typeface="+mn-cs"/>
              </a:rPr>
              <a:t>Node.js je softwarový systém navržený pro psaní vysoce škálovatelných internetových aplikací, především webových serverů. </a:t>
            </a:r>
          </a:p>
          <a:p>
            <a:pPr marL="171450" indent="-171450">
              <a:buFont typeface="Arial" panose="020B0604020202020204" pitchFamily="34" charset="0"/>
              <a:buChar char="•"/>
            </a:pPr>
            <a:r>
              <a:rPr lang="en-US" sz="1200" b="0" i="0" kern="1200">
                <a:solidFill>
                  <a:schemeClr val="tx1"/>
                </a:solidFill>
                <a:effectLst/>
                <a:latin typeface="+mn-lt"/>
                <a:ea typeface="+mn-ea"/>
                <a:cs typeface="+mn-cs"/>
              </a:rPr>
              <a:t>Jde o </a:t>
            </a:r>
            <a:r>
              <a:rPr lang="cs-CZ" sz="1200" b="0" i="0" kern="1200">
                <a:solidFill>
                  <a:schemeClr val="tx1"/>
                </a:solidFill>
                <a:effectLst/>
                <a:latin typeface="+mn-lt"/>
                <a:ea typeface="+mn-ea"/>
                <a:cs typeface="+mn-cs"/>
              </a:rPr>
              <a:t>multiplatformní a open-source běhové prostředí </a:t>
            </a:r>
            <a:r>
              <a:rPr lang="en-US" sz="1200" b="0" i="0" kern="1200">
                <a:solidFill>
                  <a:schemeClr val="tx1"/>
                </a:solidFill>
                <a:effectLst/>
                <a:latin typeface="+mn-lt"/>
                <a:ea typeface="+mn-ea"/>
                <a:cs typeface="+mn-cs"/>
              </a:rPr>
              <a:t>ur</a:t>
            </a:r>
            <a:r>
              <a:rPr lang="cs-CZ" sz="1200" b="0" i="0" kern="1200">
                <a:solidFill>
                  <a:schemeClr val="tx1"/>
                </a:solidFill>
                <a:effectLst/>
                <a:latin typeface="+mn-lt"/>
                <a:ea typeface="+mn-ea"/>
                <a:cs typeface="+mn-cs"/>
              </a:rPr>
              <a:t>čené</a:t>
            </a:r>
            <a:r>
              <a:rPr lang="cs-CZ" sz="1200" b="0" i="0" kern="1200" baseline="0">
                <a:solidFill>
                  <a:schemeClr val="tx1"/>
                </a:solidFill>
                <a:effectLst/>
                <a:latin typeface="+mn-lt"/>
                <a:ea typeface="+mn-ea"/>
                <a:cs typeface="+mn-cs"/>
              </a:rPr>
              <a:t> </a:t>
            </a:r>
            <a:r>
              <a:rPr lang="cs-CZ" sz="1200" b="0" i="0" kern="1200">
                <a:solidFill>
                  <a:schemeClr val="tx1"/>
                </a:solidFill>
                <a:effectLst/>
                <a:latin typeface="+mn-lt"/>
                <a:ea typeface="+mn-ea"/>
                <a:cs typeface="+mn-cs"/>
              </a:rPr>
              <a:t>pro jazyk JavaScript.</a:t>
            </a:r>
          </a:p>
          <a:p>
            <a:pPr marL="171450" indent="-171450">
              <a:buFont typeface="Arial" panose="020B0604020202020204" pitchFamily="34" charset="0"/>
              <a:buChar char="•"/>
            </a:pPr>
            <a:r>
              <a:rPr lang="cs-CZ" sz="1200" b="0" i="0" kern="1200">
                <a:solidFill>
                  <a:schemeClr val="tx1"/>
                </a:solidFill>
                <a:effectLst/>
                <a:latin typeface="+mn-lt"/>
                <a:ea typeface="+mn-ea"/>
                <a:cs typeface="+mn-cs"/>
              </a:rPr>
              <a:t>Hnacím motorem Node.js je javascriptový interpret V8 z prohlížeče Google Chrome rozšířený o další vrstvu v C++, která poskytuje operace, které samotný JavaScript neumožnuje (event loop, I/O operace atd.). </a:t>
            </a:r>
          </a:p>
          <a:p>
            <a:pPr marL="171450" indent="-171450">
              <a:buFont typeface="Arial" panose="020B0604020202020204" pitchFamily="34" charset="0"/>
              <a:buChar char="•"/>
            </a:pPr>
            <a:r>
              <a:rPr lang="cs-CZ" sz="1200" b="0" i="0" kern="1200">
                <a:solidFill>
                  <a:schemeClr val="tx1"/>
                </a:solidFill>
                <a:effectLst/>
                <a:latin typeface="+mn-lt"/>
                <a:ea typeface="+mn-ea"/>
                <a:cs typeface="+mn-cs"/>
              </a:rPr>
              <a:t>Node.js na rozdíl od PHP využívá </a:t>
            </a:r>
            <a:r>
              <a:rPr lang="cs-CZ" sz="1200" b="1" i="0" kern="1200">
                <a:solidFill>
                  <a:schemeClr val="tx1"/>
                </a:solidFill>
                <a:effectLst/>
                <a:latin typeface="+mn-lt"/>
                <a:ea typeface="+mn-ea"/>
                <a:cs typeface="+mn-cs"/>
              </a:rPr>
              <a:t>asynchronní přístup</a:t>
            </a:r>
            <a:r>
              <a:rPr lang="cs-CZ" sz="1200" b="0" i="0" kern="1200" baseline="0">
                <a:solidFill>
                  <a:schemeClr val="tx1"/>
                </a:solidFill>
                <a:effectLst/>
                <a:latin typeface="+mn-lt"/>
                <a:ea typeface="+mn-ea"/>
                <a:cs typeface="+mn-cs"/>
              </a:rPr>
              <a:t>. Jedná se o </a:t>
            </a:r>
            <a:r>
              <a:rPr lang="cs-CZ" sz="1200" b="0" i="0" kern="1200">
                <a:solidFill>
                  <a:schemeClr val="tx1"/>
                </a:solidFill>
                <a:effectLst/>
                <a:latin typeface="+mn-lt"/>
                <a:ea typeface="+mn-ea"/>
                <a:cs typeface="+mn-cs"/>
              </a:rPr>
              <a:t>tzv. událostmi řízený, neblokující I/O model,</a:t>
            </a:r>
            <a:r>
              <a:rPr lang="cs-CZ" sz="1200" b="0" i="0" kern="1200" baseline="0">
                <a:solidFill>
                  <a:schemeClr val="tx1"/>
                </a:solidFill>
                <a:effectLst/>
                <a:latin typeface="+mn-lt"/>
                <a:ea typeface="+mn-ea"/>
                <a:cs typeface="+mn-cs"/>
              </a:rPr>
              <a:t> v němž jsou </a:t>
            </a:r>
            <a:r>
              <a:rPr lang="cs-CZ" sz="1200" b="0" i="0" kern="1200">
                <a:solidFill>
                  <a:schemeClr val="tx1"/>
                </a:solidFill>
                <a:effectLst/>
                <a:latin typeface="+mn-lt"/>
                <a:ea typeface="+mn-ea"/>
                <a:cs typeface="+mn-cs"/>
              </a:rPr>
              <a:t>všechny I/O operace vytvořeny tak, aby neblokovaly server. Za běhu se tak vytváří fronta událostí, které se postupně volají ve stejném pořadí, v jakém do ní byly vkládány. Zpracovávány jsou pak </a:t>
            </a:r>
            <a:r>
              <a:rPr lang="cs-CZ" sz="1200" b="1" i="0" kern="1200">
                <a:solidFill>
                  <a:schemeClr val="tx1"/>
                </a:solidFill>
                <a:effectLst/>
                <a:latin typeface="+mn-lt"/>
                <a:ea typeface="+mn-ea"/>
                <a:cs typeface="+mn-cs"/>
              </a:rPr>
              <a:t>nezávislými vlákny</a:t>
            </a:r>
            <a:r>
              <a:rPr lang="cs-CZ" sz="1200" b="0" i="0" kern="1200">
                <a:solidFill>
                  <a:schemeClr val="tx1"/>
                </a:solidFill>
                <a:effectLst/>
                <a:latin typeface="+mn-lt"/>
                <a:ea typeface="+mn-ea"/>
                <a:cs typeface="+mn-cs"/>
              </a:rPr>
              <a:t>.</a:t>
            </a:r>
            <a:endParaRPr lang="cs-CZ" sz="1200" b="0" i="0" kern="1200" baseline="0">
              <a:solidFill>
                <a:schemeClr val="tx1"/>
              </a:solidFill>
              <a:effectLst/>
              <a:latin typeface="+mn-lt"/>
              <a:ea typeface="+mn-ea"/>
              <a:cs typeface="+mn-cs"/>
            </a:endParaRP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21</a:t>
            </a:fld>
            <a:endParaRPr lang="cs-CZ"/>
          </a:p>
        </p:txBody>
      </p:sp>
    </p:spTree>
    <p:extLst>
      <p:ext uri="{BB962C8B-B14F-4D97-AF65-F5344CB8AC3E}">
        <p14:creationId xmlns:p14="http://schemas.microsoft.com/office/powerpoint/2010/main" val="8993847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0" i="0" kern="1200">
                <a:solidFill>
                  <a:schemeClr val="tx1"/>
                </a:solidFill>
                <a:effectLst/>
                <a:latin typeface="+mn-lt"/>
                <a:ea typeface="+mn-ea"/>
                <a:cs typeface="+mn-cs"/>
              </a:rPr>
              <a:t>NPM (Node.js package manager) je správce balíčků pro JavaScript, výchozí správce balíčků pro prostředí Node.js.</a:t>
            </a:r>
          </a:p>
          <a:p>
            <a:pPr marL="171450" indent="-171450">
              <a:buFont typeface="Arial" panose="020B0604020202020204" pitchFamily="34" charset="0"/>
              <a:buChar char="•"/>
            </a:pPr>
            <a:r>
              <a:rPr lang="cs-CZ" sz="1200" b="0" i="0" kern="1200">
                <a:solidFill>
                  <a:schemeClr val="tx1"/>
                </a:solidFill>
                <a:effectLst/>
                <a:latin typeface="+mn-lt"/>
                <a:ea typeface="+mn-ea"/>
                <a:cs typeface="+mn-cs"/>
              </a:rPr>
              <a:t>Podle statistik je npm jedním z největších balíčkovacích systémů globálně, aktuálně by měl obsahovat téměř 100 tisíc balíčků. Obvykle s npm pracujeme pomocí příkazové řádky, ale všechny balíčky si můžete prohlédnout i přes web na adrese </a:t>
            </a:r>
            <a:r>
              <a:rPr lang="cs-CZ" sz="1200" b="0" i="0" u="sng" kern="1200">
                <a:solidFill>
                  <a:schemeClr val="tx1"/>
                </a:solidFill>
                <a:effectLst/>
                <a:latin typeface="+mn-lt"/>
                <a:ea typeface="+mn-ea"/>
                <a:cs typeface="+mn-cs"/>
                <a:hlinkClick r:id="rId3"/>
              </a:rPr>
              <a:t>npmjs.org</a:t>
            </a:r>
            <a:r>
              <a:rPr lang="cs-CZ" sz="1200" b="0" i="0" kern="1200">
                <a:solidFill>
                  <a:schemeClr val="tx1"/>
                </a:solidFill>
                <a:effectLst/>
                <a:latin typeface="+mn-lt"/>
                <a:ea typeface="+mn-ea"/>
                <a:cs typeface="+mn-cs"/>
              </a:rPr>
              <a:t>.</a:t>
            </a:r>
          </a:p>
          <a:p>
            <a:pPr marL="171450" indent="-171450">
              <a:buFont typeface="Arial" panose="020B0604020202020204" pitchFamily="34" charset="0"/>
              <a:buChar char="•"/>
            </a:pPr>
            <a:r>
              <a:rPr lang="cs-CZ" sz="1200" b="0" i="0" kern="1200">
                <a:solidFill>
                  <a:schemeClr val="tx1"/>
                </a:solidFill>
                <a:effectLst/>
                <a:latin typeface="+mn-lt"/>
                <a:ea typeface="+mn-ea"/>
                <a:cs typeface="+mn-cs"/>
              </a:rPr>
              <a:t>Balíček (nebo také modul) může být cokoliv, od </a:t>
            </a:r>
            <a:r>
              <a:rPr lang="cs-CZ" sz="1200" b="1" i="0" kern="1200">
                <a:solidFill>
                  <a:schemeClr val="tx1"/>
                </a:solidFill>
                <a:effectLst/>
                <a:latin typeface="+mn-lt"/>
                <a:ea typeface="+mn-ea"/>
                <a:cs typeface="+mn-cs"/>
              </a:rPr>
              <a:t>miniaturního scriptu se třemi řádky až pro kompletní Framework.</a:t>
            </a:r>
            <a:endParaRPr lang="cs-CZ" sz="1200" b="0" i="0" kern="1200">
              <a:solidFill>
                <a:schemeClr val="tx1"/>
              </a:solidFill>
              <a:effectLst/>
              <a:latin typeface="+mn-lt"/>
              <a:ea typeface="+mn-ea"/>
              <a:cs typeface="+mn-cs"/>
            </a:endParaRPr>
          </a:p>
          <a:p>
            <a:pPr marL="628650" lvl="1" indent="-171450">
              <a:buFont typeface="Arial" panose="020B0604020202020204" pitchFamily="34" charset="0"/>
              <a:buChar char="•"/>
            </a:pPr>
            <a:r>
              <a:rPr lang="cs-CZ" sz="1200" b="0" i="0" kern="1200">
                <a:solidFill>
                  <a:schemeClr val="tx1"/>
                </a:solidFill>
                <a:effectLst/>
                <a:latin typeface="+mn-lt"/>
                <a:ea typeface="+mn-ea"/>
                <a:cs typeface="+mn-cs"/>
              </a:rPr>
              <a:t>Moduly,</a:t>
            </a:r>
            <a:r>
              <a:rPr lang="cs-CZ" sz="1200" b="1" i="0" kern="1200">
                <a:solidFill>
                  <a:schemeClr val="tx1"/>
                </a:solidFill>
                <a:effectLst/>
                <a:latin typeface="+mn-lt"/>
                <a:ea typeface="+mn-ea"/>
                <a:cs typeface="+mn-cs"/>
              </a:rPr>
              <a:t> </a:t>
            </a:r>
            <a:r>
              <a:rPr lang="cs-CZ" sz="1200" b="0" i="0" kern="1200">
                <a:solidFill>
                  <a:schemeClr val="tx1"/>
                </a:solidFill>
                <a:effectLst/>
                <a:latin typeface="+mn-lt"/>
                <a:ea typeface="+mn-ea"/>
                <a:cs typeface="+mn-cs"/>
              </a:rPr>
              <a:t>které jsou součástí Node.js, ty nemusíme instalovat, máme je rovnou v instalaci samotného Node.js, jejich seznam naleznete v </a:t>
            </a:r>
            <a:r>
              <a:rPr lang="cs-CZ" sz="1200" b="0" i="0" u="sng" kern="1200">
                <a:solidFill>
                  <a:schemeClr val="tx1"/>
                </a:solidFill>
                <a:effectLst/>
                <a:latin typeface="+mn-lt"/>
                <a:ea typeface="+mn-ea"/>
                <a:cs typeface="+mn-cs"/>
                <a:hlinkClick r:id="rId4"/>
              </a:rPr>
              <a:t>oficiální dokumentaci</a:t>
            </a:r>
            <a:r>
              <a:rPr lang="cs-CZ" sz="1200" b="0" i="0" kern="1200">
                <a:solidFill>
                  <a:schemeClr val="tx1"/>
                </a:solidFill>
                <a:effectLst/>
                <a:latin typeface="+mn-lt"/>
                <a:ea typeface="+mn-ea"/>
                <a:cs typeface="+mn-cs"/>
              </a:rPr>
              <a:t>.</a:t>
            </a:r>
          </a:p>
          <a:p>
            <a:pPr marL="628650" lvl="1" indent="-171450">
              <a:buFont typeface="Arial" panose="020B0604020202020204" pitchFamily="34" charset="0"/>
              <a:buChar char="•"/>
            </a:pPr>
            <a:r>
              <a:rPr lang="cs-CZ" sz="1200" b="1" i="0" kern="1200">
                <a:solidFill>
                  <a:schemeClr val="tx1"/>
                </a:solidFill>
                <a:effectLst/>
                <a:latin typeface="+mn-lt"/>
                <a:ea typeface="+mn-ea"/>
                <a:cs typeface="+mn-cs"/>
              </a:rPr>
              <a:t>Moduly</a:t>
            </a:r>
            <a:r>
              <a:rPr lang="cs-CZ" sz="1200" b="1" i="0" kern="1200" baseline="0">
                <a:solidFill>
                  <a:schemeClr val="tx1"/>
                </a:solidFill>
                <a:effectLst/>
                <a:latin typeface="+mn-lt"/>
                <a:ea typeface="+mn-ea"/>
                <a:cs typeface="+mn-cs"/>
              </a:rPr>
              <a:t> vytvořené komunitou</a:t>
            </a:r>
            <a:r>
              <a:rPr lang="cs-CZ" sz="1200" b="0" i="0" kern="1200">
                <a:solidFill>
                  <a:schemeClr val="tx1"/>
                </a:solidFill>
                <a:effectLst/>
                <a:latin typeface="+mn-lt"/>
                <a:ea typeface="+mn-ea"/>
                <a:cs typeface="+mn-cs"/>
              </a:rPr>
              <a:t>, které nainstalujeme ručně až v případě potřeby v projektu.</a:t>
            </a:r>
          </a:p>
          <a:p>
            <a:br>
              <a:rPr lang="cs-CZ"/>
            </a:br>
            <a:endParaRPr lang="cs-CZ" sz="1200" b="0" i="0" kern="1200" baseline="0">
              <a:solidFill>
                <a:schemeClr val="tx1"/>
              </a:solidFill>
              <a:effectLst/>
              <a:latin typeface="+mn-lt"/>
              <a:ea typeface="+mn-ea"/>
              <a:cs typeface="+mn-cs"/>
            </a:endParaRP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22</a:t>
            </a:fld>
            <a:endParaRPr lang="cs-CZ"/>
          </a:p>
        </p:txBody>
      </p:sp>
    </p:spTree>
    <p:extLst>
      <p:ext uri="{BB962C8B-B14F-4D97-AF65-F5344CB8AC3E}">
        <p14:creationId xmlns:p14="http://schemas.microsoft.com/office/powerpoint/2010/main" val="25757881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a:t>Frameworkem označujeme sadu nástrojů či knihoven, které pomáhají zjednodušovat a zrychlovat vývojářům tvorbu webových aplikací.</a:t>
            </a:r>
          </a:p>
          <a:p>
            <a:pPr marL="171450" indent="-171450">
              <a:buFont typeface="Arial" panose="020B0604020202020204" pitchFamily="34" charset="0"/>
              <a:buChar char="•"/>
            </a:pPr>
            <a:r>
              <a:rPr lang="cs-CZ"/>
              <a:t>Frameworky obvykle poskytují základní kostru projektu a často jsou tvořeny šablonami, které mají specifické vlastnosti a specifická místa, kam a jak psát kód.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a:t>Kód psaný ve frameworku má jasná pravidla i strukturu a poskytuje řešení na většiny problémů, které se při vývoji objevují.</a:t>
            </a:r>
            <a:r>
              <a:rPr lang="cs-CZ" sz="1200" b="0" i="0" kern="1200" baseline="0">
                <a:solidFill>
                  <a:schemeClr val="tx1"/>
                </a:solidFill>
                <a:effectLst/>
                <a:latin typeface="+mn-lt"/>
                <a:ea typeface="+mn-ea"/>
                <a:cs typeface="+mn-cs"/>
              </a:rPr>
              <a:t> </a:t>
            </a:r>
            <a:r>
              <a:rPr lang="cs-CZ" sz="1200" b="0" i="0" u="none" strike="noStrike" kern="1200" baseline="0">
                <a:solidFill>
                  <a:schemeClr val="tx1"/>
                </a:solidFill>
                <a:latin typeface="+mn-lt"/>
                <a:ea typeface="+mn-ea"/>
                <a:cs typeface="+mn-cs"/>
              </a:rPr>
              <a:t>Řada webových frameworků proto poskytuje knihovny pro přístup k databázím, správu session, autentizaci uživatelů, vytváření a validaci formulářů a obsahuje šablonovací systémy umožňující rychlejší vytvoření uživatelského rozhraní webové aplikace. </a:t>
            </a:r>
            <a:r>
              <a:rPr lang="cs-CZ"/>
              <a:t> </a:t>
            </a:r>
          </a:p>
          <a:p>
            <a:pPr marL="171450" indent="-171450">
              <a:buFont typeface="Arial" panose="020B0604020202020204" pitchFamily="34" charset="0"/>
              <a:buChar char="•"/>
            </a:pPr>
            <a:r>
              <a:rPr lang="cs-CZ"/>
              <a:t>Jako nevýhoda může být v</a:t>
            </a:r>
            <a:r>
              <a:rPr lang="cs-CZ" baseline="0"/>
              <a:t> některých případech</a:t>
            </a:r>
            <a:r>
              <a:rPr lang="cs-CZ"/>
              <a:t> pociťováno omezené rozhodování vývojáře ve smyslu nezbytných konvencí a postupů, které musí být při programování s využitím frameworků dodrženy.</a:t>
            </a:r>
          </a:p>
          <a:p>
            <a:pPr marL="171450" indent="-171450">
              <a:buFont typeface="Arial" panose="020B0604020202020204" pitchFamily="34" charset="0"/>
              <a:buChar char="•"/>
            </a:pPr>
            <a:r>
              <a:rPr lang="cs-CZ" sz="1200" b="0" i="0" kern="1200" baseline="0">
                <a:solidFill>
                  <a:schemeClr val="tx1"/>
                </a:solidFill>
                <a:effectLst/>
                <a:latin typeface="+mn-lt"/>
                <a:ea typeface="+mn-ea"/>
                <a:cs typeface="+mn-cs"/>
              </a:rPr>
              <a:t>Frameworky můžeme rozdělit do skupin podle toho, kterou oblast vývoje webové aplikace pokrývají nebo v jakém programovacím jazyce vznikly. V praxi se tak setkáváme jak s frontend i backend frameworky, frameworky vytvořené v jazyce Python nebo v jazyce PHP apod.</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Jiným typem jsou tzv. </a:t>
            </a:r>
            <a:r>
              <a:rPr lang="cs-CZ" sz="1200" b="1" i="0" u="none" strike="noStrike" kern="1200" baseline="0">
                <a:solidFill>
                  <a:schemeClr val="tx1"/>
                </a:solidFill>
                <a:latin typeface="+mn-lt"/>
                <a:ea typeface="+mn-ea"/>
                <a:cs typeface="+mn-cs"/>
              </a:rPr>
              <a:t>mikroframeworky</a:t>
            </a:r>
            <a:r>
              <a:rPr lang="cs-CZ" sz="1200" b="0" i="0" u="none" strike="noStrike" kern="1200" baseline="0">
                <a:solidFill>
                  <a:schemeClr val="tx1"/>
                </a:solidFill>
                <a:latin typeface="+mn-lt"/>
                <a:ea typeface="+mn-ea"/>
                <a:cs typeface="+mn-cs"/>
              </a:rPr>
              <a:t>, mezi které patří například </a:t>
            </a:r>
            <a:r>
              <a:rPr lang="cs-CZ" sz="1200" b="0" i="1" u="none" strike="noStrike" kern="1200" baseline="0">
                <a:solidFill>
                  <a:schemeClr val="tx1"/>
                </a:solidFill>
                <a:latin typeface="+mn-lt"/>
                <a:ea typeface="+mn-ea"/>
                <a:cs typeface="+mn-cs"/>
              </a:rPr>
              <a:t>Flask </a:t>
            </a:r>
            <a:r>
              <a:rPr lang="cs-CZ" sz="1200" b="0" i="0" u="none" strike="noStrike" kern="1200" baseline="0">
                <a:solidFill>
                  <a:schemeClr val="tx1"/>
                </a:solidFill>
                <a:latin typeface="+mn-lt"/>
                <a:ea typeface="+mn-ea"/>
                <a:cs typeface="+mn-cs"/>
              </a:rPr>
              <a:t>používaný pro vývoj webových aplikací v jazyce Python. Mikroframework řeší pouze základní operace spojené se spuštěním aplikace a neobsahuje funkcionality běžných frameworků (např. databázovou vrstvu, správu účtů, šablonovací system apod.). Funkce je však možné libovolně přidávat pomocí rozšíření, což poskytuje vývojářům velkou volnost při vytváření vlastních aplikací a minimalistické řešení se může pozitivně projevit na výkonu.</a:t>
            </a:r>
            <a:endParaRPr lang="cs-CZ" sz="1200" b="0" i="0" kern="1200" baseline="0">
              <a:solidFill>
                <a:schemeClr val="tx1"/>
              </a:solidFill>
              <a:effectLst/>
              <a:latin typeface="+mn-lt"/>
              <a:ea typeface="+mn-ea"/>
              <a:cs typeface="+mn-cs"/>
            </a:endParaRP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23</a:t>
            </a:fld>
            <a:endParaRPr lang="cs-CZ"/>
          </a:p>
        </p:txBody>
      </p:sp>
    </p:spTree>
    <p:extLst>
      <p:ext uri="{BB962C8B-B14F-4D97-AF65-F5344CB8AC3E}">
        <p14:creationId xmlns:p14="http://schemas.microsoft.com/office/powerpoint/2010/main" val="30043044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Velmi populární jsou mezi vývojáři i web designery tzv. </a:t>
            </a:r>
            <a:r>
              <a:rPr lang="cs-CZ" sz="1200" b="1" i="0" u="none" strike="noStrike" kern="1200" baseline="0">
                <a:solidFill>
                  <a:schemeClr val="tx1"/>
                </a:solidFill>
                <a:latin typeface="+mn-lt"/>
                <a:ea typeface="+mn-ea"/>
                <a:cs typeface="+mn-cs"/>
              </a:rPr>
              <a:t>front-end frameworky</a:t>
            </a:r>
            <a:r>
              <a:rPr lang="cs-CZ" sz="1200" b="0" i="0" u="none" strike="noStrike" kern="1200" baseline="0">
                <a:solidFill>
                  <a:schemeClr val="tx1"/>
                </a:solidFill>
                <a:latin typeface="+mn-lt"/>
                <a:ea typeface="+mn-ea"/>
                <a:cs typeface="+mn-cs"/>
              </a:rPr>
              <a:t>, které mají usnadnit zejména vytváření těch částí aplikací, s nimiž pracují běžní uživatelé (front-end).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Typickým zástupcem této kategorie frameworků je </a:t>
            </a:r>
            <a:r>
              <a:rPr lang="cs-CZ" sz="1200" b="0" i="1" u="none" strike="noStrike" kern="1200" baseline="0">
                <a:solidFill>
                  <a:schemeClr val="tx1"/>
                </a:solidFill>
                <a:latin typeface="+mn-lt"/>
                <a:ea typeface="+mn-ea"/>
                <a:cs typeface="+mn-cs"/>
              </a:rPr>
              <a:t>Bootstrap </a:t>
            </a:r>
            <a:r>
              <a:rPr lang="cs-CZ" sz="1200" b="0" i="0" u="none" strike="noStrike" kern="1200" baseline="0">
                <a:solidFill>
                  <a:schemeClr val="tx1"/>
                </a:solidFill>
                <a:latin typeface="+mn-lt"/>
                <a:ea typeface="+mn-ea"/>
                <a:cs typeface="+mn-cs"/>
              </a:rPr>
              <a:t>(přesněji </a:t>
            </a:r>
            <a:r>
              <a:rPr lang="cs-CZ" sz="1200" b="0" i="1" u="none" strike="noStrike" kern="1200" baseline="0">
                <a:solidFill>
                  <a:schemeClr val="tx1"/>
                </a:solidFill>
                <a:latin typeface="+mn-lt"/>
                <a:ea typeface="+mn-ea"/>
                <a:cs typeface="+mn-cs"/>
              </a:rPr>
              <a:t>Twitter Bootstrap</a:t>
            </a:r>
            <a:r>
              <a:rPr lang="cs-CZ" sz="1200" b="0" i="0" u="none" strike="noStrike" kern="1200" baseline="0">
                <a:solidFill>
                  <a:schemeClr val="tx1"/>
                </a:solidFill>
                <a:latin typeface="+mn-lt"/>
                <a:ea typeface="+mn-ea"/>
                <a:cs typeface="+mn-cs"/>
              </a:rPr>
              <a:t>), volně dostupná sada nástrojů pro vytváření moderních webových stránek založených na tzv. responzivním layoutu (schopnost přizpůsobení zobrazení možnostem různých zařízení).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K využití Bootstrapu na stránce je nutné připojit nebo stáhnout potřebné CSS a JS soubory.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Bootstrap umožnuje dosáhnout nejen responzivního designu stránky (základem layoutu je dvanáctisloupcový grid), ale i moderního vzhledu s pokročilými prvky – navigační lišty s rozbalovacím menu, otevírací okna, prvky s dynamicky se měnícím obsahem a mnoho dalších.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Díky modulárnímu pojetí lze téměř libovolně rozšiřovat možnosti uživatelského rozhraní a zachovat přitom kompatibilitu s většinou prohlížečů.</a:t>
            </a:r>
            <a:endParaRPr lang="cs-CZ" sz="1200" b="0" i="0" kern="1200" baseline="0">
              <a:solidFill>
                <a:schemeClr val="tx1"/>
              </a:solidFill>
              <a:effectLst/>
              <a:latin typeface="+mn-lt"/>
              <a:ea typeface="+mn-ea"/>
              <a:cs typeface="+mn-cs"/>
            </a:endParaRP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24</a:t>
            </a:fld>
            <a:endParaRPr lang="cs-CZ"/>
          </a:p>
        </p:txBody>
      </p:sp>
    </p:spTree>
    <p:extLst>
      <p:ext uri="{BB962C8B-B14F-4D97-AF65-F5344CB8AC3E}">
        <p14:creationId xmlns:p14="http://schemas.microsoft.com/office/powerpoint/2010/main" val="29959226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K frameworkům podporujícím vývoj aplikací </a:t>
            </a:r>
            <a:r>
              <a:rPr lang="cs-CZ" sz="1200" b="1" i="0" u="none" strike="noStrike" kern="1200" baseline="0">
                <a:solidFill>
                  <a:schemeClr val="tx1"/>
                </a:solidFill>
                <a:latin typeface="+mn-lt"/>
                <a:ea typeface="+mn-ea"/>
                <a:cs typeface="+mn-cs"/>
              </a:rPr>
              <a:t>na straně klienta </a:t>
            </a:r>
            <a:r>
              <a:rPr lang="cs-CZ" sz="1200" b="0" i="0" u="none" strike="noStrike" kern="1200" baseline="0">
                <a:solidFill>
                  <a:schemeClr val="tx1"/>
                </a:solidFill>
                <a:latin typeface="+mn-lt"/>
                <a:ea typeface="+mn-ea"/>
                <a:cs typeface="+mn-cs"/>
              </a:rPr>
              <a:t>patří populární javascriptové frameworky jako </a:t>
            </a:r>
            <a:r>
              <a:rPr lang="cs-CZ" sz="1200" b="0" i="1" u="none" strike="noStrike" kern="1200" baseline="0">
                <a:solidFill>
                  <a:schemeClr val="tx1"/>
                </a:solidFill>
                <a:latin typeface="+mn-lt"/>
                <a:ea typeface="+mn-ea"/>
                <a:cs typeface="+mn-cs"/>
              </a:rPr>
              <a:t>Angular</a:t>
            </a:r>
            <a:r>
              <a:rPr lang="cs-CZ" sz="1200" b="0" i="0" u="none" strike="noStrike" kern="1200" baseline="0">
                <a:solidFill>
                  <a:schemeClr val="tx1"/>
                </a:solidFill>
                <a:latin typeface="+mn-lt"/>
                <a:ea typeface="+mn-ea"/>
                <a:cs typeface="+mn-cs"/>
              </a:rPr>
              <a:t>, </a:t>
            </a:r>
            <a:r>
              <a:rPr lang="cs-CZ" sz="1200" b="0" i="1" u="none" strike="noStrike" kern="1200" baseline="0">
                <a:solidFill>
                  <a:schemeClr val="tx1"/>
                </a:solidFill>
                <a:latin typeface="+mn-lt"/>
                <a:ea typeface="+mn-ea"/>
                <a:cs typeface="+mn-cs"/>
              </a:rPr>
              <a:t>React </a:t>
            </a:r>
            <a:r>
              <a:rPr lang="cs-CZ" sz="1200" b="0" i="0" u="none" strike="noStrike" kern="1200" baseline="0">
                <a:solidFill>
                  <a:schemeClr val="tx1"/>
                </a:solidFill>
                <a:latin typeface="+mn-lt"/>
                <a:ea typeface="+mn-ea"/>
                <a:cs typeface="+mn-cs"/>
              </a:rPr>
              <a:t>nebo </a:t>
            </a:r>
            <a:r>
              <a:rPr lang="cs-CZ" sz="1200" b="0" i="1" u="none" strike="noStrike" kern="1200" baseline="0">
                <a:solidFill>
                  <a:schemeClr val="tx1"/>
                </a:solidFill>
                <a:latin typeface="+mn-lt"/>
                <a:ea typeface="+mn-ea"/>
                <a:cs typeface="+mn-cs"/>
              </a:rPr>
              <a:t>Vue</a:t>
            </a:r>
            <a:r>
              <a:rPr lang="cs-CZ" sz="1200" b="0" i="0" u="none" strike="noStrike" kern="1200" baseline="0">
                <a:solidFill>
                  <a:schemeClr val="tx1"/>
                </a:solidFill>
                <a:latin typeface="+mn-lt"/>
                <a:ea typeface="+mn-ea"/>
                <a:cs typeface="+mn-cs"/>
              </a:rPr>
              <a:t>. Bývají označovány také jako </a:t>
            </a:r>
            <a:r>
              <a:rPr lang="cs-CZ" sz="1200" b="1" i="0" u="none" strike="noStrike" kern="1200" baseline="0">
                <a:solidFill>
                  <a:schemeClr val="tx1"/>
                </a:solidFill>
                <a:latin typeface="+mn-lt"/>
                <a:ea typeface="+mn-ea"/>
                <a:cs typeface="+mn-cs"/>
              </a:rPr>
              <a:t>MV* frameworky</a:t>
            </a:r>
            <a:r>
              <a:rPr lang="cs-CZ" sz="1200" b="0" i="0" u="none" strike="noStrike" kern="1200" baseline="0">
                <a:solidFill>
                  <a:schemeClr val="tx1"/>
                </a:solidFill>
                <a:latin typeface="+mn-lt"/>
                <a:ea typeface="+mn-ea"/>
                <a:cs typeface="+mn-cs"/>
              </a:rPr>
              <a:t>, protože usnadňují tvorbu aplikací typu Model-View-* (MVC, MVP nebo MVT).</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Pomocí těchto frameworků rovněž vznikají tzv. </a:t>
            </a:r>
            <a:r>
              <a:rPr lang="cs-CZ" sz="1200" b="1" i="0" u="none" strike="noStrike" kern="1200" baseline="0">
                <a:solidFill>
                  <a:schemeClr val="tx1"/>
                </a:solidFill>
                <a:latin typeface="+mn-lt"/>
                <a:ea typeface="+mn-ea"/>
                <a:cs typeface="+mn-cs"/>
              </a:rPr>
              <a:t>single-page aplikace </a:t>
            </a:r>
            <a:r>
              <a:rPr lang="cs-CZ" sz="1200" b="0" i="0" u="none" strike="noStrike" kern="1200" baseline="0">
                <a:solidFill>
                  <a:schemeClr val="tx1"/>
                </a:solidFill>
                <a:latin typeface="+mn-lt"/>
                <a:ea typeface="+mn-ea"/>
                <a:cs typeface="+mn-cs"/>
              </a:rPr>
              <a:t>(SPA), které server většinou používají pouze jako zdroj a úložiště dat, zatímco podstatné události aplikace se odehrávají v rámci jedné webové stránky a jsou ošetřeny pomocí JavaScriptu (respektive javascriptového frameworku).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Single-page aplikace se velmi blíží tradičním desktopovým aplikacím, protože nabízejí uživatelům intuitivní grafické rozhraní, které se skládá jako stavebnice z různých komponent (okna, textové bloky, formulářové prvky apod.). Pro funkčnost aplikací je ale životně nezbytná podpora JavaScriptu na straně prohlížeče.</a:t>
            </a:r>
            <a:r>
              <a:rPr lang="cs-CZ"/>
              <a:t> </a:t>
            </a:r>
          </a:p>
          <a:p>
            <a:pPr marL="171450" indent="-171450">
              <a:buFont typeface="Arial" panose="020B0604020202020204" pitchFamily="34" charset="0"/>
              <a:buChar char="•"/>
            </a:pPr>
            <a:r>
              <a:rPr lang="cs-CZ"/>
              <a:t>Nejpoužívanějším z těchto frameworků je v současnosti pravděpodobně </a:t>
            </a:r>
            <a:r>
              <a:rPr lang="cs-CZ" b="1"/>
              <a:t>React</a:t>
            </a:r>
            <a:r>
              <a:rPr lang="cs-CZ"/>
              <a:t>,</a:t>
            </a:r>
            <a:r>
              <a:rPr lang="cs-CZ" baseline="0"/>
              <a:t> na němž je založeno uživatelské rozhraní populárních aplikací pro sociální sítě</a:t>
            </a:r>
            <a:r>
              <a:rPr lang="cs-CZ"/>
              <a:t> Facebook a Instagram. </a:t>
            </a:r>
          </a:p>
          <a:p>
            <a:pPr marL="171450" indent="-171450">
              <a:buFont typeface="Arial" panose="020B0604020202020204" pitchFamily="34" charset="0"/>
              <a:buChar char="•"/>
            </a:pPr>
            <a:r>
              <a:rPr lang="cs-CZ" b="0"/>
              <a:t>React</a:t>
            </a:r>
            <a:r>
              <a:rPr lang="cs-CZ"/>
              <a:t> vychází důsledně z modelu znovupoužitelných komponent. </a:t>
            </a:r>
          </a:p>
          <a:p>
            <a:pPr marL="171450" indent="-171450">
              <a:buFont typeface="Arial" panose="020B0604020202020204" pitchFamily="34" charset="0"/>
              <a:buChar char="•"/>
            </a:pPr>
            <a:r>
              <a:rPr lang="cs-CZ"/>
              <a:t>Dalším rysem je virtuální DOM, který React využívá k efektivním změnám v reálném DOM. Tato metoda je pro úpravy daleko efektivnější a rychlejší, než práce se samotným Document Object Modelem. </a:t>
            </a:r>
          </a:p>
          <a:p>
            <a:pPr marL="171450" indent="-171450">
              <a:buFont typeface="Arial" panose="020B0604020202020204" pitchFamily="34" charset="0"/>
              <a:buChar char="•"/>
            </a:pPr>
            <a:r>
              <a:rPr lang="cs-CZ"/>
              <a:t>Mezi další pozitiva patří rozsáhlá komunita, možnost užívání funkcí místo tříd pro zjednodušení struktury kódu a také možnost mobilního vývoje díky frameworku </a:t>
            </a:r>
            <a:r>
              <a:rPr lang="cs-CZ" i="1"/>
              <a:t>React Native</a:t>
            </a:r>
            <a:r>
              <a:rPr lang="cs-CZ"/>
              <a:t>. </a:t>
            </a:r>
          </a:p>
          <a:p>
            <a:pPr marL="171450" indent="-171450">
              <a:buFont typeface="Arial" panose="020B0604020202020204" pitchFamily="34" charset="0"/>
              <a:buChar char="•"/>
            </a:pPr>
            <a:r>
              <a:rPr lang="cs-CZ"/>
              <a:t>Mezi nevýhody se řadí zejména složitost učení vyplývající z nutnosti využití dalších podpůrných knihoven pro vývoj složitějších aplikací. </a:t>
            </a:r>
          </a:p>
          <a:p>
            <a:pPr marL="171450" indent="-171450">
              <a:buFont typeface="Arial" panose="020B0604020202020204" pitchFamily="34" charset="0"/>
              <a:buChar char="•"/>
            </a:pPr>
            <a:r>
              <a:rPr lang="cs-CZ"/>
              <a:t>React také neposkytuje žádnou předdefinovanou strukturu, což znamená, že struktura je odpovědností vývojáře, což může být výhodou, ale také nevýhodou. </a:t>
            </a:r>
          </a:p>
          <a:p>
            <a:pPr marL="171450" indent="-171450">
              <a:buFont typeface="Arial" panose="020B0604020202020204" pitchFamily="34" charset="0"/>
              <a:buChar char="•"/>
            </a:pPr>
            <a:r>
              <a:rPr lang="cs-CZ"/>
              <a:t>React je vhodné využít při vývoji dynamických rychlých aplikací, SPA a mobilních aplikací</a:t>
            </a:r>
            <a:r>
              <a:rPr lang="cs-CZ" sz="1200" b="0" i="0" u="none" strike="noStrike" kern="1200" baseline="0">
                <a:solidFill>
                  <a:schemeClr val="tx1"/>
                </a:solidFill>
                <a:latin typeface="+mn-lt"/>
                <a:ea typeface="+mn-ea"/>
                <a:cs typeface="+mn-cs"/>
              </a:rPr>
              <a:t>.</a:t>
            </a:r>
            <a:r>
              <a:rPr lang="cs-CZ" sz="1200" b="0" i="0" kern="1200" baseline="0">
                <a:solidFill>
                  <a:schemeClr val="tx1"/>
                </a:solidFill>
                <a:effectLst/>
                <a:latin typeface="+mn-lt"/>
                <a:ea typeface="+mn-ea"/>
                <a:cs typeface="+mn-cs"/>
              </a:rPr>
              <a:t> </a:t>
            </a: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25</a:t>
            </a:fld>
            <a:endParaRPr lang="cs-CZ"/>
          </a:p>
        </p:txBody>
      </p:sp>
    </p:spTree>
    <p:extLst>
      <p:ext uri="{BB962C8B-B14F-4D97-AF65-F5344CB8AC3E}">
        <p14:creationId xmlns:p14="http://schemas.microsoft.com/office/powerpoint/2010/main" val="19687674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0" i="0" kern="1200">
                <a:solidFill>
                  <a:schemeClr val="tx1"/>
                </a:solidFill>
                <a:effectLst/>
                <a:latin typeface="+mn-lt"/>
                <a:ea typeface="+mn-ea"/>
                <a:cs typeface="+mn-cs"/>
              </a:rPr>
              <a:t>Výraz </a:t>
            </a:r>
            <a:r>
              <a:rPr lang="cs-CZ" sz="1200" b="1" i="0" kern="1200">
                <a:solidFill>
                  <a:schemeClr val="tx1"/>
                </a:solidFill>
                <a:effectLst/>
                <a:latin typeface="+mn-lt"/>
                <a:ea typeface="+mn-ea"/>
                <a:cs typeface="+mn-cs"/>
              </a:rPr>
              <a:t>full</a:t>
            </a:r>
            <a:r>
              <a:rPr lang="cs-CZ" sz="1200" b="0" i="0" kern="1200">
                <a:solidFill>
                  <a:schemeClr val="tx1"/>
                </a:solidFill>
                <a:effectLst/>
                <a:latin typeface="+mn-lt"/>
                <a:ea typeface="+mn-ea"/>
                <a:cs typeface="+mn-cs"/>
              </a:rPr>
              <a:t>-</a:t>
            </a:r>
            <a:r>
              <a:rPr lang="cs-CZ" sz="1200" b="1" i="0" kern="1200">
                <a:solidFill>
                  <a:schemeClr val="tx1"/>
                </a:solidFill>
                <a:effectLst/>
                <a:latin typeface="+mn-lt"/>
                <a:ea typeface="+mn-ea"/>
                <a:cs typeface="+mn-cs"/>
              </a:rPr>
              <a:t>stack </a:t>
            </a:r>
            <a:r>
              <a:rPr lang="cs-CZ" sz="1200" b="0" i="0" kern="1200">
                <a:solidFill>
                  <a:schemeClr val="tx1"/>
                </a:solidFill>
                <a:effectLst/>
                <a:latin typeface="+mn-lt"/>
                <a:ea typeface="+mn-ea"/>
                <a:cs typeface="+mn-cs"/>
              </a:rPr>
              <a:t>("plný zásobník") znamená, že vývojář je schopen pracovat s určitými technologiemi jak na straně back-endu, tak i na straně front-endu současně.</a:t>
            </a:r>
            <a:r>
              <a:rPr lang="cs-CZ" sz="1200" b="0" i="0" kern="1200" baseline="0">
                <a:solidFill>
                  <a:schemeClr val="tx1"/>
                </a:solidFill>
                <a:effectLst/>
                <a:latin typeface="+mn-lt"/>
                <a:ea typeface="+mn-ea"/>
                <a:cs typeface="+mn-cs"/>
              </a:rPr>
              <a:t> </a:t>
            </a: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26</a:t>
            </a:fld>
            <a:endParaRPr lang="cs-CZ"/>
          </a:p>
        </p:txBody>
      </p:sp>
    </p:spTree>
    <p:extLst>
      <p:ext uri="{BB962C8B-B14F-4D97-AF65-F5344CB8AC3E}">
        <p14:creationId xmlns:p14="http://schemas.microsoft.com/office/powerpoint/2010/main" val="8774772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0" i="0" kern="1200" baseline="0">
                <a:solidFill>
                  <a:schemeClr val="tx1"/>
                </a:solidFill>
                <a:effectLst/>
                <a:latin typeface="+mn-lt"/>
                <a:ea typeface="+mn-ea"/>
                <a:cs typeface="+mn-cs"/>
              </a:rPr>
              <a:t>Pod pojmenováním MEAN stack se skrývá zásobník webových technologií využívajících možností jazyka JavaScript. Do tohoto webového zásobníku tak patří MongoDB (databázový server), Express (framework JavaScriptu na straně serveru), Angular (framework JavaScriptu na straně klienta) a Node.js (Runtime JavaScriptu).</a:t>
            </a:r>
          </a:p>
          <a:p>
            <a:pPr marL="171450" indent="-171450">
              <a:buFont typeface="Arial" panose="020B0604020202020204" pitchFamily="34" charset="0"/>
              <a:buChar char="•"/>
            </a:pPr>
            <a:r>
              <a:rPr lang="cs-CZ" sz="1200" b="0" i="0" kern="1200" baseline="0">
                <a:solidFill>
                  <a:schemeClr val="tx1"/>
                </a:solidFill>
                <a:effectLst/>
                <a:latin typeface="+mn-lt"/>
                <a:ea typeface="+mn-ea"/>
                <a:cs typeface="+mn-cs"/>
              </a:rPr>
              <a:t>MEAN je jedním z projevů vzestupu JavaScriptu jako jazyka „full-stack development“. Node.js poskytuje runtime JavaScript na serveru; Angular a Express jsou rámce jazyka JavaScript používané k vytváření webových klientů a aplikací Node.js; a datové struktury MongoDB jsou uloženy v binárním formátu JSON (JavaScript Object Notation), zatímco jeho dotazy jsou vyjádřeny v JSON.</a:t>
            </a:r>
          </a:p>
          <a:p>
            <a:pPr marL="171450" indent="-171450">
              <a:buFont typeface="Arial" panose="020B0604020202020204" pitchFamily="34" charset="0"/>
              <a:buChar char="•"/>
            </a:pPr>
            <a:endParaRPr lang="cs-CZ" sz="1200" b="0" i="0" kern="1200" baseline="0">
              <a:solidFill>
                <a:schemeClr val="tx1"/>
              </a:solidFill>
              <a:effectLst/>
              <a:latin typeface="+mn-lt"/>
              <a:ea typeface="+mn-ea"/>
              <a:cs typeface="+mn-cs"/>
            </a:endParaRP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27</a:t>
            </a:fld>
            <a:endParaRPr lang="cs-CZ"/>
          </a:p>
        </p:txBody>
      </p:sp>
    </p:spTree>
    <p:extLst>
      <p:ext uri="{BB962C8B-B14F-4D97-AF65-F5344CB8AC3E}">
        <p14:creationId xmlns:p14="http://schemas.microsoft.com/office/powerpoint/2010/main" val="1496520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Z pohledu softwarového inženýrství odkazují termíny frontend a backend na oddělení odpovědnosti mezi </a:t>
            </a:r>
            <a:r>
              <a:rPr lang="cs-CZ" sz="1200" b="1" i="0" u="none" strike="noStrike" kern="1200" baseline="0">
                <a:solidFill>
                  <a:schemeClr val="tx1"/>
                </a:solidFill>
                <a:latin typeface="+mn-lt"/>
                <a:ea typeface="+mn-ea"/>
                <a:cs typeface="+mn-cs"/>
              </a:rPr>
              <a:t>prezentační vrstvou </a:t>
            </a:r>
            <a:r>
              <a:rPr lang="cs-CZ" sz="1200" b="0" i="0" u="none" strike="noStrike" kern="1200" baseline="0">
                <a:solidFill>
                  <a:schemeClr val="tx1"/>
                </a:solidFill>
                <a:latin typeface="+mn-lt"/>
                <a:ea typeface="+mn-ea"/>
                <a:cs typeface="+mn-cs"/>
              </a:rPr>
              <a:t>(</a:t>
            </a:r>
            <a:r>
              <a:rPr lang="cs-CZ" sz="1200" b="1" i="0" u="none" strike="noStrike" kern="1200" baseline="0">
                <a:solidFill>
                  <a:schemeClr val="tx1"/>
                </a:solidFill>
                <a:latin typeface="+mn-lt"/>
                <a:ea typeface="+mn-ea"/>
                <a:cs typeface="+mn-cs"/>
              </a:rPr>
              <a:t>frontendem</a:t>
            </a:r>
            <a:r>
              <a:rPr lang="cs-CZ" sz="1200" b="0" i="0" u="none" strike="noStrike" kern="1200" baseline="0">
                <a:solidFill>
                  <a:schemeClr val="tx1"/>
                </a:solidFill>
                <a:latin typeface="+mn-lt"/>
                <a:ea typeface="+mn-ea"/>
                <a:cs typeface="+mn-cs"/>
              </a:rPr>
              <a:t>), a </a:t>
            </a:r>
            <a:r>
              <a:rPr lang="cs-CZ" sz="1200" b="1" i="0" u="none" strike="noStrike" kern="1200" baseline="0">
                <a:solidFill>
                  <a:schemeClr val="tx1"/>
                </a:solidFill>
                <a:latin typeface="+mn-lt"/>
                <a:ea typeface="+mn-ea"/>
                <a:cs typeface="+mn-cs"/>
              </a:rPr>
              <a:t>vrstvou operující se samotnými daty </a:t>
            </a:r>
            <a:r>
              <a:rPr lang="cs-CZ" sz="1200" b="0" i="0" u="none" strike="noStrike" kern="1200" baseline="0">
                <a:solidFill>
                  <a:schemeClr val="tx1"/>
                </a:solidFill>
                <a:latin typeface="+mn-lt"/>
                <a:ea typeface="+mn-ea"/>
                <a:cs typeface="+mn-cs"/>
              </a:rPr>
              <a:t>(</a:t>
            </a:r>
            <a:r>
              <a:rPr lang="cs-CZ" sz="1200" b="1" i="0" u="none" strike="noStrike" kern="1200" baseline="0">
                <a:solidFill>
                  <a:schemeClr val="tx1"/>
                </a:solidFill>
                <a:latin typeface="+mn-lt"/>
                <a:ea typeface="+mn-ea"/>
                <a:cs typeface="+mn-cs"/>
              </a:rPr>
              <a:t>backend</a:t>
            </a:r>
            <a:r>
              <a:rPr lang="cs-CZ" sz="1200" b="0" i="0" u="none" strike="noStrike" kern="1200" baseline="0">
                <a:solidFill>
                  <a:schemeClr val="tx1"/>
                </a:solidFill>
                <a:latin typeface="+mn-lt"/>
                <a:ea typeface="+mn-ea"/>
                <a:cs typeface="+mn-cs"/>
              </a:rPr>
              <a:t>) softwaru, fyzické infrastruktury nebo hardwaru.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V případě systému s veřejným rozhraním (webové stránky institucí a firem, elektronické obchody apod.) může být za </a:t>
            </a:r>
            <a:r>
              <a:rPr lang="cs-CZ" sz="1200" b="1" i="0" u="none" strike="noStrike" kern="1200" baseline="0">
                <a:solidFill>
                  <a:schemeClr val="tx1"/>
                </a:solidFill>
                <a:latin typeface="+mn-lt"/>
                <a:ea typeface="+mn-ea"/>
                <a:cs typeface="+mn-cs"/>
              </a:rPr>
              <a:t>frontend</a:t>
            </a:r>
            <a:r>
              <a:rPr lang="cs-CZ" sz="1200" b="0" i="0" u="none" strike="noStrike" kern="1200" baseline="0">
                <a:solidFill>
                  <a:schemeClr val="tx1"/>
                </a:solidFill>
                <a:latin typeface="+mn-lt"/>
                <a:ea typeface="+mn-ea"/>
                <a:cs typeface="+mn-cs"/>
              </a:rPr>
              <a:t> označováno právě toto </a:t>
            </a:r>
            <a:r>
              <a:rPr lang="cs-CZ" sz="1200" b="1" i="0" u="none" strike="noStrike" kern="1200" baseline="0">
                <a:solidFill>
                  <a:schemeClr val="tx1"/>
                </a:solidFill>
                <a:latin typeface="+mn-lt"/>
                <a:ea typeface="+mn-ea"/>
                <a:cs typeface="+mn-cs"/>
              </a:rPr>
              <a:t>veřejné rozhraní určené pro běžné uživatele</a:t>
            </a:r>
            <a:r>
              <a:rPr lang="cs-CZ" sz="1200" b="0" i="0" u="none" strike="noStrike" kern="1200" baseline="0">
                <a:solidFill>
                  <a:schemeClr val="tx1"/>
                </a:solidFill>
                <a:latin typeface="+mn-lt"/>
                <a:ea typeface="+mn-ea"/>
                <a:cs typeface="+mn-cs"/>
              </a:rPr>
              <a:t>, zatímco jako </a:t>
            </a:r>
            <a:r>
              <a:rPr lang="cs-CZ" sz="1200" b="1" i="0" u="none" strike="noStrike" kern="1200" baseline="0">
                <a:solidFill>
                  <a:schemeClr val="tx1"/>
                </a:solidFill>
                <a:latin typeface="+mn-lt"/>
                <a:ea typeface="+mn-ea"/>
                <a:cs typeface="+mn-cs"/>
              </a:rPr>
              <a:t>backend</a:t>
            </a:r>
            <a:r>
              <a:rPr lang="cs-CZ" sz="1200" b="0" i="0" u="none" strike="noStrike" kern="1200" baseline="0">
                <a:solidFill>
                  <a:schemeClr val="tx1"/>
                </a:solidFill>
                <a:latin typeface="+mn-lt"/>
                <a:ea typeface="+mn-ea"/>
                <a:cs typeface="+mn-cs"/>
              </a:rPr>
              <a:t> označujeme </a:t>
            </a:r>
            <a:r>
              <a:rPr lang="cs-CZ" sz="1200" b="1" i="0" u="none" strike="noStrike" kern="1200" baseline="0">
                <a:solidFill>
                  <a:schemeClr val="tx1"/>
                </a:solidFill>
                <a:latin typeface="+mn-lt"/>
                <a:ea typeface="+mn-ea"/>
                <a:cs typeface="+mn-cs"/>
              </a:rPr>
              <a:t>administrační část aplikace </a:t>
            </a:r>
            <a:r>
              <a:rPr lang="cs-CZ" sz="1200" b="0" i="0" u="none" strike="noStrike" kern="1200" baseline="0">
                <a:solidFill>
                  <a:schemeClr val="tx1"/>
                </a:solidFill>
                <a:latin typeface="+mn-lt"/>
                <a:ea typeface="+mn-ea"/>
                <a:cs typeface="+mn-cs"/>
              </a:rPr>
              <a:t>přístupnou pouze vybraným osobám.</a:t>
            </a:r>
          </a:p>
          <a:p>
            <a:pPr marL="171450" indent="-171450">
              <a:buFont typeface="Arial" panose="020B0604020202020204" pitchFamily="34" charset="0"/>
              <a:buChar char="•"/>
            </a:pPr>
            <a:r>
              <a:rPr lang="cs-CZ" sz="1200" b="1" i="0" kern="1200">
                <a:solidFill>
                  <a:schemeClr val="tx1"/>
                </a:solidFill>
                <a:effectLst/>
                <a:latin typeface="+mn-lt"/>
                <a:ea typeface="+mn-ea"/>
                <a:cs typeface="+mn-cs"/>
              </a:rPr>
              <a:t>Frontend vývojáři </a:t>
            </a:r>
            <a:r>
              <a:rPr lang="cs-CZ" sz="1200" b="0" i="0" kern="1200">
                <a:solidFill>
                  <a:schemeClr val="tx1"/>
                </a:solidFill>
                <a:effectLst/>
                <a:latin typeface="+mn-lt"/>
                <a:ea typeface="+mn-ea"/>
                <a:cs typeface="+mn-cs"/>
              </a:rPr>
              <a:t>(</a:t>
            </a:r>
            <a:r>
              <a:rPr lang="cs-CZ" sz="1200" b="0" i="1" kern="1200">
                <a:solidFill>
                  <a:schemeClr val="tx1"/>
                </a:solidFill>
                <a:effectLst/>
                <a:latin typeface="+mn-lt"/>
                <a:ea typeface="+mn-ea"/>
                <a:cs typeface="+mn-cs"/>
              </a:rPr>
              <a:t>frontend developer</a:t>
            </a:r>
            <a:r>
              <a:rPr lang="cs-CZ" sz="1200" b="1" i="0" kern="1200">
                <a:solidFill>
                  <a:schemeClr val="tx1"/>
                </a:solidFill>
                <a:effectLst/>
                <a:latin typeface="+mn-lt"/>
                <a:ea typeface="+mn-ea"/>
                <a:cs typeface="+mn-cs"/>
              </a:rPr>
              <a:t>) </a:t>
            </a:r>
            <a:r>
              <a:rPr lang="cs-CZ" sz="1200" b="0" i="0" kern="1200">
                <a:solidFill>
                  <a:schemeClr val="tx1"/>
                </a:solidFill>
                <a:effectLst/>
                <a:latin typeface="+mn-lt"/>
                <a:ea typeface="+mn-ea"/>
                <a:cs typeface="+mn-cs"/>
              </a:rPr>
              <a:t>vytváří kód pro uživatelské rozhraní webové stránky a prvky, které uživatelům umožňují s danou stránkou interagovat. Mají na starosti funkčnost, intuitivnost a jednoduchou ovladatelnost vizuálního prostředí stránky. Často úzce spolupracují s produktovým týmem, aby pochopili, co daný projekt vyžaduje, jaké je potřeba zavést vylepšení a jaké rozvržení mají dodržovat. Vzhledem k jejich práci s vizuálním prostředím stránek, spolupracují také s designovými týmy, aby zjistili, jak má vypadat dané uživatelské rozhraní.</a:t>
            </a:r>
          </a:p>
          <a:p>
            <a:pPr marL="171450" indent="-171450">
              <a:buFont typeface="Arial" panose="020B0604020202020204" pitchFamily="34" charset="0"/>
              <a:buChar char="•"/>
            </a:pPr>
            <a:r>
              <a:rPr lang="cs-CZ" sz="1200" b="1" i="0" kern="1200" baseline="0">
                <a:solidFill>
                  <a:schemeClr val="tx1"/>
                </a:solidFill>
                <a:effectLst/>
                <a:latin typeface="+mn-lt"/>
                <a:ea typeface="+mn-ea"/>
                <a:cs typeface="+mn-cs"/>
              </a:rPr>
              <a:t>Backend vývojář </a:t>
            </a:r>
            <a:r>
              <a:rPr lang="cs-CZ" sz="1200" b="0" i="0" kern="1200" baseline="0">
                <a:solidFill>
                  <a:schemeClr val="tx1"/>
                </a:solidFill>
                <a:effectLst/>
                <a:latin typeface="+mn-lt"/>
                <a:ea typeface="+mn-ea"/>
                <a:cs typeface="+mn-cs"/>
              </a:rPr>
              <a:t>(</a:t>
            </a:r>
            <a:r>
              <a:rPr lang="cs-CZ" sz="1200" b="0" i="1" kern="1200" baseline="0">
                <a:solidFill>
                  <a:schemeClr val="tx1"/>
                </a:solidFill>
                <a:effectLst/>
                <a:latin typeface="+mn-lt"/>
                <a:ea typeface="+mn-ea"/>
                <a:cs typeface="+mn-cs"/>
              </a:rPr>
              <a:t>backend developer</a:t>
            </a:r>
            <a:r>
              <a:rPr lang="cs-CZ" sz="1200" b="0" i="0" kern="1200" baseline="0">
                <a:solidFill>
                  <a:schemeClr val="tx1"/>
                </a:solidFill>
                <a:effectLst/>
                <a:latin typeface="+mn-lt"/>
                <a:ea typeface="+mn-ea"/>
                <a:cs typeface="+mn-cs"/>
              </a:rPr>
              <a:t>) je typ programátora, který se stará o zásadní logiku aplikace, webové stránky, softwaru nebo informačního systému – tedy kompletní backend (serverovou část). Tato práce předpokládá nejen dobrou znalost programovacích jazyků, ale rovněž databázových systémů a různých datových formátů, </a:t>
            </a: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3</a:t>
            </a:fld>
            <a:endParaRPr lang="cs-CZ"/>
          </a:p>
        </p:txBody>
      </p:sp>
    </p:spTree>
    <p:extLst>
      <p:ext uri="{BB962C8B-B14F-4D97-AF65-F5344CB8AC3E}">
        <p14:creationId xmlns:p14="http://schemas.microsoft.com/office/powerpoint/2010/main" val="2490456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0" i="0" kern="1200">
                <a:solidFill>
                  <a:schemeClr val="tx1"/>
                </a:solidFill>
                <a:effectLst/>
                <a:latin typeface="+mn-lt"/>
                <a:ea typeface="+mn-ea"/>
                <a:cs typeface="+mn-cs"/>
              </a:rPr>
              <a:t>Mezi </a:t>
            </a:r>
            <a:r>
              <a:rPr lang="cs-CZ" sz="1200" b="1" i="0" kern="1200">
                <a:solidFill>
                  <a:schemeClr val="tx1"/>
                </a:solidFill>
                <a:effectLst/>
                <a:latin typeface="+mn-lt"/>
                <a:ea typeface="+mn-ea"/>
                <a:cs typeface="+mn-cs"/>
              </a:rPr>
              <a:t>frontend technologie </a:t>
            </a:r>
            <a:r>
              <a:rPr lang="cs-CZ" sz="1200" b="0" i="0" kern="1200">
                <a:solidFill>
                  <a:schemeClr val="tx1"/>
                </a:solidFill>
                <a:effectLst/>
                <a:latin typeface="+mn-lt"/>
                <a:ea typeface="+mn-ea"/>
                <a:cs typeface="+mn-cs"/>
              </a:rPr>
              <a:t>řadíme ty, které nějakým způsobem zasahují do webové stránky na straně webového prohlížeče.</a:t>
            </a:r>
          </a:p>
          <a:p>
            <a:pPr marL="171450" indent="-171450">
              <a:buFont typeface="Arial" panose="020B0604020202020204" pitchFamily="34" charset="0"/>
              <a:buChar char="•"/>
            </a:pPr>
            <a:r>
              <a:rPr lang="cs-CZ" sz="1200" b="0" i="0" kern="1200">
                <a:solidFill>
                  <a:schemeClr val="tx1"/>
                </a:solidFill>
                <a:effectLst/>
                <a:latin typeface="+mn-lt"/>
                <a:ea typeface="+mn-ea"/>
                <a:cs typeface="+mn-cs"/>
              </a:rPr>
              <a:t>Nejčastěji se rozdělují do </a:t>
            </a:r>
            <a:r>
              <a:rPr lang="cs-CZ" sz="1200" b="1" i="0" kern="1200">
                <a:solidFill>
                  <a:schemeClr val="tx1"/>
                </a:solidFill>
                <a:effectLst/>
                <a:latin typeface="+mn-lt"/>
                <a:ea typeface="+mn-ea"/>
                <a:cs typeface="+mn-cs"/>
              </a:rPr>
              <a:t>skupin jazyků</a:t>
            </a:r>
            <a:r>
              <a:rPr lang="cs-CZ" sz="1200" b="0" i="0" kern="1200">
                <a:solidFill>
                  <a:schemeClr val="tx1"/>
                </a:solidFill>
                <a:effectLst/>
                <a:latin typeface="+mn-lt"/>
                <a:ea typeface="+mn-ea"/>
                <a:cs typeface="+mn-cs"/>
              </a:rPr>
              <a:t>, které stránku sestavují (</a:t>
            </a:r>
            <a:r>
              <a:rPr lang="cs-CZ" sz="1200" b="1" i="0" kern="1200">
                <a:solidFill>
                  <a:schemeClr val="tx1"/>
                </a:solidFill>
                <a:effectLst/>
                <a:latin typeface="+mn-lt"/>
                <a:ea typeface="+mn-ea"/>
                <a:cs typeface="+mn-cs"/>
              </a:rPr>
              <a:t>jazyky HTML, XML, XHTML</a:t>
            </a:r>
            <a:r>
              <a:rPr lang="cs-CZ" sz="1200" b="0" i="0" kern="1200">
                <a:solidFill>
                  <a:schemeClr val="tx1"/>
                </a:solidFill>
                <a:effectLst/>
                <a:latin typeface="+mn-lt"/>
                <a:ea typeface="+mn-ea"/>
                <a:cs typeface="+mn-cs"/>
              </a:rPr>
              <a:t>), upravují a formátují (</a:t>
            </a:r>
            <a:r>
              <a:rPr lang="cs-CZ" sz="1200" b="1" i="0" kern="1200">
                <a:solidFill>
                  <a:schemeClr val="tx1"/>
                </a:solidFill>
                <a:effectLst/>
                <a:latin typeface="+mn-lt"/>
                <a:ea typeface="+mn-ea"/>
                <a:cs typeface="+mn-cs"/>
              </a:rPr>
              <a:t>CSS</a:t>
            </a:r>
            <a:r>
              <a:rPr lang="cs-CZ" sz="1200" b="0" i="0" kern="1200">
                <a:solidFill>
                  <a:schemeClr val="tx1"/>
                </a:solidFill>
                <a:effectLst/>
                <a:latin typeface="+mn-lt"/>
                <a:ea typeface="+mn-ea"/>
                <a:cs typeface="+mn-cs"/>
              </a:rPr>
              <a:t>) nebo které s ní interagují (</a:t>
            </a:r>
            <a:r>
              <a:rPr lang="cs-CZ" sz="1200" b="1" i="0" kern="1200">
                <a:solidFill>
                  <a:schemeClr val="tx1"/>
                </a:solidFill>
                <a:effectLst/>
                <a:latin typeface="+mn-lt"/>
                <a:ea typeface="+mn-ea"/>
                <a:cs typeface="+mn-cs"/>
              </a:rPr>
              <a:t>JavaScript, Dart</a:t>
            </a:r>
            <a:r>
              <a:rPr lang="cs-CZ" sz="1200" b="0" i="0" kern="1200">
                <a:solidFill>
                  <a:schemeClr val="tx1"/>
                </a:solidFill>
                <a:effectLst/>
                <a:latin typeface="+mn-lt"/>
                <a:ea typeface="+mn-ea"/>
                <a:cs typeface="+mn-cs"/>
              </a:rPr>
              <a:t> atp.).</a:t>
            </a:r>
          </a:p>
          <a:p>
            <a:pPr marL="171450" indent="-171450">
              <a:buFont typeface="Arial" panose="020B0604020202020204" pitchFamily="34" charset="0"/>
              <a:buChar char="•"/>
            </a:pPr>
            <a:r>
              <a:rPr lang="cs-CZ" sz="1200" b="0" i="0" kern="1200">
                <a:solidFill>
                  <a:schemeClr val="tx1"/>
                </a:solidFill>
                <a:effectLst/>
                <a:latin typeface="+mn-lt"/>
                <a:ea typeface="+mn-ea"/>
                <a:cs typeface="+mn-cs"/>
              </a:rPr>
              <a:t>Všechny jazyky mají navíc další </a:t>
            </a:r>
            <a:r>
              <a:rPr lang="cs-CZ" sz="1200" b="1" i="0" kern="1200">
                <a:solidFill>
                  <a:schemeClr val="tx1"/>
                </a:solidFill>
                <a:effectLst/>
                <a:latin typeface="+mn-lt"/>
                <a:ea typeface="+mn-ea"/>
                <a:cs typeface="+mn-cs"/>
              </a:rPr>
              <a:t>nadstavby</a:t>
            </a:r>
            <a:r>
              <a:rPr lang="cs-CZ" sz="1200" b="0" i="0" kern="1200">
                <a:solidFill>
                  <a:schemeClr val="tx1"/>
                </a:solidFill>
                <a:effectLst/>
                <a:latin typeface="+mn-lt"/>
                <a:ea typeface="+mn-ea"/>
                <a:cs typeface="+mn-cs"/>
              </a:rPr>
              <a:t>, které se buď do daného jazyka kompilují (</a:t>
            </a:r>
            <a:r>
              <a:rPr lang="cs-CZ" sz="1200" b="1" i="0" kern="1200">
                <a:solidFill>
                  <a:schemeClr val="tx1"/>
                </a:solidFill>
                <a:effectLst/>
                <a:latin typeface="+mn-lt"/>
                <a:ea typeface="+mn-ea"/>
                <a:cs typeface="+mn-cs"/>
              </a:rPr>
              <a:t>preprocesory</a:t>
            </a:r>
            <a:r>
              <a:rPr lang="cs-CZ" sz="1200" b="0" i="0" kern="1200">
                <a:solidFill>
                  <a:schemeClr val="tx1"/>
                </a:solidFill>
                <a:effectLst/>
                <a:latin typeface="+mn-lt"/>
                <a:ea typeface="+mn-ea"/>
                <a:cs typeface="+mn-cs"/>
              </a:rPr>
              <a:t>) nebo schopnosti jazyka rozšiřují (</a:t>
            </a:r>
            <a:r>
              <a:rPr lang="cs-CZ" sz="1200" b="1" i="0" kern="1200">
                <a:solidFill>
                  <a:schemeClr val="tx1"/>
                </a:solidFill>
                <a:effectLst/>
                <a:latin typeface="+mn-lt"/>
                <a:ea typeface="+mn-ea"/>
                <a:cs typeface="+mn-cs"/>
              </a:rPr>
              <a:t>knihovny</a:t>
            </a:r>
            <a:r>
              <a:rPr lang="cs-CZ" sz="1200" b="0" i="0" kern="1200">
                <a:solidFill>
                  <a:schemeClr val="tx1"/>
                </a:solidFill>
                <a:effectLst/>
                <a:latin typeface="+mn-lt"/>
                <a:ea typeface="+mn-ea"/>
                <a:cs typeface="+mn-cs"/>
              </a:rPr>
              <a:t> a </a:t>
            </a:r>
            <a:r>
              <a:rPr lang="cs-CZ" sz="1200" b="1" i="0" kern="1200">
                <a:solidFill>
                  <a:schemeClr val="tx1"/>
                </a:solidFill>
                <a:effectLst/>
                <a:latin typeface="+mn-lt"/>
                <a:ea typeface="+mn-ea"/>
                <a:cs typeface="+mn-cs"/>
              </a:rPr>
              <a:t>frameworky</a:t>
            </a:r>
            <a:r>
              <a:rPr lang="cs-CZ" sz="1200" b="0" i="0" kern="1200">
                <a:solidFill>
                  <a:schemeClr val="tx1"/>
                </a:solidFill>
                <a:effectLst/>
                <a:latin typeface="+mn-lt"/>
                <a:ea typeface="+mn-ea"/>
                <a:cs typeface="+mn-cs"/>
              </a:rPr>
              <a:t>).</a:t>
            </a:r>
          </a:p>
          <a:p>
            <a:pPr marL="171450" indent="-171450">
              <a:buFont typeface="Arial" panose="020B0604020202020204" pitchFamily="34" charset="0"/>
              <a:buChar char="•"/>
            </a:pPr>
            <a:r>
              <a:rPr lang="cs-CZ" sz="1200" b="0" i="0" kern="1200">
                <a:solidFill>
                  <a:schemeClr val="tx1"/>
                </a:solidFill>
                <a:effectLst/>
                <a:latin typeface="+mn-lt"/>
                <a:ea typeface="+mn-ea"/>
                <a:cs typeface="+mn-cs"/>
              </a:rPr>
              <a:t>Speciální "manažerské" úkoly plní na straně frontendu plní technologie, které se starají o správu závislostí (např. </a:t>
            </a:r>
            <a:r>
              <a:rPr lang="cs-CZ" sz="1200" b="0" i="1" kern="1200">
                <a:solidFill>
                  <a:schemeClr val="tx1"/>
                </a:solidFill>
                <a:effectLst/>
                <a:latin typeface="+mn-lt"/>
                <a:ea typeface="+mn-ea"/>
                <a:cs typeface="+mn-cs"/>
              </a:rPr>
              <a:t>Bower</a:t>
            </a:r>
            <a:r>
              <a:rPr lang="cs-CZ" sz="1200" b="0" i="0" kern="1200">
                <a:solidFill>
                  <a:schemeClr val="tx1"/>
                </a:solidFill>
                <a:effectLst/>
                <a:latin typeface="+mn-lt"/>
                <a:ea typeface="+mn-ea"/>
                <a:cs typeface="+mn-cs"/>
              </a:rPr>
              <a:t>, </a:t>
            </a:r>
            <a:r>
              <a:rPr lang="cs-CZ" sz="1200" b="0" i="1" kern="1200">
                <a:solidFill>
                  <a:schemeClr val="tx1"/>
                </a:solidFill>
                <a:effectLst/>
                <a:latin typeface="+mn-lt"/>
                <a:ea typeface="+mn-ea"/>
                <a:cs typeface="+mn-cs"/>
              </a:rPr>
              <a:t>Browserify</a:t>
            </a:r>
            <a:r>
              <a:rPr lang="cs-CZ" sz="1200" b="0" i="0" kern="1200">
                <a:solidFill>
                  <a:schemeClr val="tx1"/>
                </a:solidFill>
                <a:effectLst/>
                <a:latin typeface="+mn-lt"/>
                <a:ea typeface="+mn-ea"/>
                <a:cs typeface="+mn-cs"/>
              </a:rPr>
              <a:t>), optimalizaci prováděného kódu (</a:t>
            </a:r>
            <a:r>
              <a:rPr lang="cs-CZ" sz="1200" b="0" i="1" kern="1200">
                <a:solidFill>
                  <a:schemeClr val="tx1"/>
                </a:solidFill>
                <a:effectLst/>
                <a:latin typeface="+mn-lt"/>
                <a:ea typeface="+mn-ea"/>
                <a:cs typeface="+mn-cs"/>
              </a:rPr>
              <a:t>Gulp</a:t>
            </a:r>
            <a:r>
              <a:rPr lang="cs-CZ" sz="1200" b="0" i="0" kern="1200">
                <a:solidFill>
                  <a:schemeClr val="tx1"/>
                </a:solidFill>
                <a:effectLst/>
                <a:latin typeface="+mn-lt"/>
                <a:ea typeface="+mn-ea"/>
                <a:cs typeface="+mn-cs"/>
              </a:rPr>
              <a:t>, </a:t>
            </a:r>
            <a:r>
              <a:rPr lang="cs-CZ" sz="1200" b="0" i="1" kern="1200">
                <a:solidFill>
                  <a:schemeClr val="tx1"/>
                </a:solidFill>
                <a:effectLst/>
                <a:latin typeface="+mn-lt"/>
                <a:ea typeface="+mn-ea"/>
                <a:cs typeface="+mn-cs"/>
              </a:rPr>
              <a:t>Grunt</a:t>
            </a:r>
            <a:r>
              <a:rPr lang="cs-CZ" sz="1200" b="0" i="0" kern="1200">
                <a:solidFill>
                  <a:schemeClr val="tx1"/>
                </a:solidFill>
                <a:effectLst/>
                <a:latin typeface="+mn-lt"/>
                <a:ea typeface="+mn-ea"/>
                <a:cs typeface="+mn-cs"/>
              </a:rPr>
              <a:t>), nebo řeší tyto</a:t>
            </a:r>
            <a:r>
              <a:rPr lang="cs-CZ" sz="1200" b="0" i="0" kern="1200" baseline="0">
                <a:solidFill>
                  <a:schemeClr val="tx1"/>
                </a:solidFill>
                <a:effectLst/>
                <a:latin typeface="+mn-lt"/>
                <a:ea typeface="+mn-ea"/>
                <a:cs typeface="+mn-cs"/>
              </a:rPr>
              <a:t> úlohy komplexně (</a:t>
            </a:r>
            <a:r>
              <a:rPr lang="cs-CZ" sz="1200" b="0" i="1" kern="1200" baseline="0">
                <a:solidFill>
                  <a:schemeClr val="tx1"/>
                </a:solidFill>
                <a:effectLst/>
                <a:latin typeface="+mn-lt"/>
                <a:ea typeface="+mn-ea"/>
                <a:cs typeface="+mn-cs"/>
              </a:rPr>
              <a:t>WebPack</a:t>
            </a:r>
            <a:r>
              <a:rPr lang="cs-CZ" sz="1200" b="0" i="0" kern="1200" baseline="0">
                <a:solidFill>
                  <a:schemeClr val="tx1"/>
                </a:solidFill>
                <a:effectLst/>
                <a:latin typeface="+mn-lt"/>
                <a:ea typeface="+mn-ea"/>
                <a:cs typeface="+mn-cs"/>
              </a:rPr>
              <a:t>).</a:t>
            </a:r>
            <a:endParaRPr lang="cs-CZ" sz="1200" b="0" i="0" kern="1200">
              <a:solidFill>
                <a:schemeClr val="tx1"/>
              </a:solidFill>
              <a:effectLst/>
              <a:latin typeface="+mn-lt"/>
              <a:ea typeface="+mn-ea"/>
              <a:cs typeface="+mn-cs"/>
            </a:endParaRP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4</a:t>
            </a:fld>
            <a:endParaRPr lang="cs-CZ"/>
          </a:p>
        </p:txBody>
      </p:sp>
    </p:spTree>
    <p:extLst>
      <p:ext uri="{BB962C8B-B14F-4D97-AF65-F5344CB8AC3E}">
        <p14:creationId xmlns:p14="http://schemas.microsoft.com/office/powerpoint/2010/main" val="758790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1" i="0" u="none" strike="noStrike" kern="1200" baseline="0">
                <a:solidFill>
                  <a:schemeClr val="tx1"/>
                </a:solidFill>
                <a:latin typeface="+mn-lt"/>
                <a:ea typeface="+mn-ea"/>
                <a:cs typeface="+mn-cs"/>
              </a:rPr>
              <a:t>JavaScript </a:t>
            </a:r>
            <a:r>
              <a:rPr lang="cs-CZ" sz="1200" b="0" i="0" u="none" strike="noStrike" kern="1200" baseline="0">
                <a:solidFill>
                  <a:schemeClr val="tx1"/>
                </a:solidFill>
                <a:latin typeface="+mn-lt"/>
                <a:ea typeface="+mn-ea"/>
                <a:cs typeface="+mn-cs"/>
              </a:rPr>
              <a:t>je </a:t>
            </a:r>
            <a:r>
              <a:rPr lang="cs-CZ" sz="1200" b="1" i="0" u="none" strike="noStrike" kern="1200" baseline="0">
                <a:solidFill>
                  <a:schemeClr val="tx1"/>
                </a:solidFill>
                <a:latin typeface="+mn-lt"/>
                <a:ea typeface="+mn-ea"/>
                <a:cs typeface="+mn-cs"/>
              </a:rPr>
              <a:t>multiplatformní, objektově-orientovaný skriptovací jazyk</a:t>
            </a:r>
            <a:r>
              <a:rPr lang="cs-CZ" sz="1200" b="0" i="0" u="none" strike="noStrike" kern="1200" baseline="0">
                <a:solidFill>
                  <a:schemeClr val="tx1"/>
                </a:solidFill>
                <a:latin typeface="+mn-lt"/>
                <a:ea typeface="+mn-ea"/>
                <a:cs typeface="+mn-cs"/>
              </a:rPr>
              <a:t>, který je většinou </a:t>
            </a:r>
            <a:r>
              <a:rPr lang="cs-CZ" sz="1200" b="1" i="0" u="none" strike="noStrike" kern="1200" baseline="0">
                <a:solidFill>
                  <a:schemeClr val="tx1"/>
                </a:solidFill>
                <a:latin typeface="+mn-lt"/>
                <a:ea typeface="+mn-ea"/>
                <a:cs typeface="+mn-cs"/>
              </a:rPr>
              <a:t>využíván k programování na straně klienta a interpretován webovými prohlížeči</a:t>
            </a:r>
            <a:r>
              <a:rPr lang="cs-CZ" sz="1200" b="0" i="0" u="none" strike="noStrike" kern="1200" baseline="0">
                <a:solidFill>
                  <a:schemeClr val="tx1"/>
                </a:solidFill>
                <a:latin typeface="+mn-lt"/>
                <a:ea typeface="+mn-ea"/>
                <a:cs typeface="+mn-cs"/>
              </a:rPr>
              <a:t>.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Může však být použit i k tvorbě aplikací zpracovávaných </a:t>
            </a:r>
            <a:r>
              <a:rPr lang="cs-CZ" sz="1200" b="1" i="0" u="none" strike="noStrike" kern="1200" baseline="0">
                <a:solidFill>
                  <a:schemeClr val="tx1"/>
                </a:solidFill>
                <a:latin typeface="+mn-lt"/>
                <a:ea typeface="+mn-ea"/>
                <a:cs typeface="+mn-cs"/>
              </a:rPr>
              <a:t>na straně serveru</a:t>
            </a:r>
            <a:r>
              <a:rPr lang="cs-CZ" sz="1200" b="0" i="0" u="none" strike="noStrike" kern="1200" baseline="0">
                <a:solidFill>
                  <a:schemeClr val="tx1"/>
                </a:solidFill>
                <a:latin typeface="+mn-lt"/>
                <a:ea typeface="+mn-ea"/>
                <a:cs typeface="+mn-cs"/>
              </a:rPr>
              <a:t>, příkladem takové varianty je </a:t>
            </a:r>
            <a:r>
              <a:rPr lang="cs-CZ" sz="1200" b="0" i="1" u="none" strike="noStrike" kern="1200" baseline="0">
                <a:solidFill>
                  <a:schemeClr val="tx1"/>
                </a:solidFill>
                <a:latin typeface="+mn-lt"/>
                <a:ea typeface="+mn-ea"/>
                <a:cs typeface="+mn-cs"/>
              </a:rPr>
              <a:t>Node.js</a:t>
            </a:r>
            <a:r>
              <a:rPr lang="cs-CZ" sz="1200" b="0" i="0" u="none" strike="noStrike" kern="1200" baseline="0">
                <a:solidFill>
                  <a:schemeClr val="tx1"/>
                </a:solidFill>
                <a:latin typeface="+mn-lt"/>
                <a:ea typeface="+mn-ea"/>
                <a:cs typeface="+mn-cs"/>
              </a:rPr>
              <a:t>.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Poprvé byl představen firmou </a:t>
            </a:r>
            <a:r>
              <a:rPr lang="cs-CZ" sz="1200" b="0" i="1" u="none" strike="noStrike" kern="1200" baseline="0">
                <a:solidFill>
                  <a:schemeClr val="tx1"/>
                </a:solidFill>
                <a:latin typeface="+mn-lt"/>
                <a:ea typeface="+mn-ea"/>
                <a:cs typeface="+mn-cs"/>
              </a:rPr>
              <a:t>Netscape</a:t>
            </a:r>
            <a:r>
              <a:rPr lang="cs-CZ" sz="1200" b="0" i="0" u="none" strike="noStrike" kern="1200" baseline="0">
                <a:solidFill>
                  <a:schemeClr val="tx1"/>
                </a:solidFill>
                <a:latin typeface="+mn-lt"/>
                <a:ea typeface="+mn-ea"/>
                <a:cs typeface="+mn-cs"/>
              </a:rPr>
              <a:t> v roce 1996 a byť v názvu obsahuje slovo Java, nelze ho ztotožňovat s tímto programovacím jazykem. Oficiální název je ve skutečnosti </a:t>
            </a:r>
            <a:r>
              <a:rPr lang="cs-CZ" sz="1200" b="1" i="0" u="none" strike="noStrike" kern="1200" baseline="0">
                <a:solidFill>
                  <a:schemeClr val="tx1"/>
                </a:solidFill>
                <a:latin typeface="+mn-lt"/>
                <a:ea typeface="+mn-ea"/>
                <a:cs typeface="+mn-cs"/>
              </a:rPr>
              <a:t>ECMAScript</a:t>
            </a:r>
            <a:r>
              <a:rPr lang="cs-CZ" sz="1200" b="0" i="1" u="none" strike="noStrike" kern="1200" baseline="0">
                <a:solidFill>
                  <a:schemeClr val="tx1"/>
                </a:solidFill>
                <a:latin typeface="+mn-lt"/>
                <a:ea typeface="+mn-ea"/>
                <a:cs typeface="+mn-cs"/>
              </a:rPr>
              <a:t> </a:t>
            </a:r>
            <a:r>
              <a:rPr lang="cs-CZ" sz="1200" b="0" i="0" u="none" strike="noStrike" kern="1200" baseline="0">
                <a:solidFill>
                  <a:schemeClr val="tx1"/>
                </a:solidFill>
                <a:latin typeface="+mn-lt"/>
                <a:ea typeface="+mn-ea"/>
                <a:cs typeface="+mn-cs"/>
              </a:rPr>
              <a:t>(např. </a:t>
            </a:r>
            <a:r>
              <a:rPr lang="cs-CZ" sz="1200" b="0" i="1" u="none" strike="noStrike" kern="1200" baseline="0">
                <a:solidFill>
                  <a:schemeClr val="tx1"/>
                </a:solidFill>
                <a:latin typeface="+mn-lt"/>
                <a:ea typeface="+mn-ea"/>
                <a:cs typeface="+mn-cs"/>
              </a:rPr>
              <a:t>ECMAScript 6</a:t>
            </a:r>
            <a:r>
              <a:rPr lang="cs-CZ" sz="1200" b="0" i="0" u="none" strike="noStrike" kern="1200" baseline="0">
                <a:solidFill>
                  <a:schemeClr val="tx1"/>
                </a:solidFill>
                <a:latin typeface="+mn-lt"/>
                <a:ea typeface="+mn-ea"/>
                <a:cs typeface="+mn-cs"/>
              </a:rPr>
              <a:t>, </a:t>
            </a:r>
            <a:r>
              <a:rPr lang="cs-CZ" sz="1200" b="0" i="1" u="none" strike="noStrike" kern="1200" baseline="0">
                <a:solidFill>
                  <a:schemeClr val="tx1"/>
                </a:solidFill>
                <a:latin typeface="+mn-lt"/>
                <a:ea typeface="+mn-ea"/>
                <a:cs typeface="+mn-cs"/>
              </a:rPr>
              <a:t>ECMAScript 2018</a:t>
            </a:r>
            <a:r>
              <a:rPr lang="cs-CZ" sz="1200" b="0" i="0" u="none" strike="noStrike" kern="1200" baseline="0">
                <a:solidFill>
                  <a:schemeClr val="tx1"/>
                </a:solidFill>
                <a:latin typeface="+mn-lt"/>
                <a:ea typeface="+mn-ea"/>
                <a:cs typeface="+mn-cs"/>
              </a:rPr>
              <a:t>, </a:t>
            </a:r>
            <a:r>
              <a:rPr lang="cs-CZ" sz="1200" b="0" i="1" u="none" strike="noStrike" kern="1200" baseline="0">
                <a:solidFill>
                  <a:schemeClr val="tx1"/>
                </a:solidFill>
                <a:latin typeface="+mn-lt"/>
                <a:ea typeface="+mn-ea"/>
                <a:cs typeface="+mn-cs"/>
              </a:rPr>
              <a:t>ECMAScript 2019</a:t>
            </a:r>
            <a:r>
              <a:rPr lang="cs-CZ" sz="1200" b="0" i="0" u="none" strike="noStrike" kern="1200" baseline="0">
                <a:solidFill>
                  <a:schemeClr val="tx1"/>
                </a:solidFill>
                <a:latin typeface="+mn-lt"/>
                <a:ea typeface="+mn-ea"/>
                <a:cs typeface="+mn-cs"/>
              </a:rPr>
              <a:t>).</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JavaScript se primárně využívá jako </a:t>
            </a:r>
            <a:r>
              <a:rPr lang="cs-CZ" sz="1200" b="1" i="0" u="none" strike="noStrike" kern="1200" baseline="0">
                <a:solidFill>
                  <a:schemeClr val="tx1"/>
                </a:solidFill>
                <a:latin typeface="+mn-lt"/>
                <a:ea typeface="+mn-ea"/>
                <a:cs typeface="+mn-cs"/>
              </a:rPr>
              <a:t>skriptovací jazyk </a:t>
            </a:r>
            <a:r>
              <a:rPr lang="cs-CZ" sz="1200" b="0" i="0" u="none" strike="noStrike" kern="1200" baseline="0">
                <a:solidFill>
                  <a:schemeClr val="tx1"/>
                </a:solidFill>
                <a:latin typeface="+mn-lt"/>
                <a:ea typeface="+mn-ea"/>
                <a:cs typeface="+mn-cs"/>
              </a:rPr>
              <a:t>na webových stránkách. Jsou jím obvykle ovládány různé </a:t>
            </a:r>
            <a:r>
              <a:rPr lang="cs-CZ" sz="1200" b="1" i="0" u="none" strike="noStrike" kern="1200" baseline="0">
                <a:solidFill>
                  <a:schemeClr val="tx1"/>
                </a:solidFill>
                <a:latin typeface="+mn-lt"/>
                <a:ea typeface="+mn-ea"/>
                <a:cs typeface="+mn-cs"/>
              </a:rPr>
              <a:t>interaktivní prvky </a:t>
            </a:r>
            <a:r>
              <a:rPr lang="cs-CZ" sz="1200" b="0" i="0" u="none" strike="noStrike" kern="1200" baseline="0">
                <a:solidFill>
                  <a:schemeClr val="tx1"/>
                </a:solidFill>
                <a:latin typeface="+mn-lt"/>
                <a:ea typeface="+mn-ea"/>
                <a:cs typeface="+mn-cs"/>
              </a:rPr>
              <a:t>GUI (tlačítka, textová políčka), tvořeny </a:t>
            </a:r>
            <a:r>
              <a:rPr lang="cs-CZ" sz="1200" b="1" i="0" u="none" strike="noStrike" kern="1200" baseline="0">
                <a:solidFill>
                  <a:schemeClr val="tx1"/>
                </a:solidFill>
                <a:latin typeface="+mn-lt"/>
                <a:ea typeface="+mn-ea"/>
                <a:cs typeface="+mn-cs"/>
              </a:rPr>
              <a:t>animace a efekty </a:t>
            </a:r>
            <a:r>
              <a:rPr lang="cs-CZ" sz="1200" b="0" i="0" u="none" strike="noStrike" kern="1200" baseline="0">
                <a:solidFill>
                  <a:schemeClr val="tx1"/>
                </a:solidFill>
                <a:latin typeface="+mn-lt"/>
                <a:ea typeface="+mn-ea"/>
                <a:cs typeface="+mn-cs"/>
              </a:rPr>
              <a:t>obrázků, může sloužit k </a:t>
            </a:r>
            <a:r>
              <a:rPr lang="cs-CZ" sz="1200" b="1" i="0" u="none" strike="noStrike" kern="1200" baseline="0">
                <a:solidFill>
                  <a:schemeClr val="tx1"/>
                </a:solidFill>
                <a:latin typeface="+mn-lt"/>
                <a:ea typeface="+mn-ea"/>
                <a:cs typeface="+mn-cs"/>
              </a:rPr>
              <a:t>validaci formulářů na straně klienta</a:t>
            </a:r>
            <a:r>
              <a:rPr lang="cs-CZ" sz="1200" b="0" i="0" u="none" strike="noStrike" kern="1200" baseline="0">
                <a:solidFill>
                  <a:schemeClr val="tx1"/>
                </a:solidFill>
                <a:latin typeface="+mn-lt"/>
                <a:ea typeface="+mn-ea"/>
                <a:cs typeface="+mn-cs"/>
              </a:rPr>
              <a:t>, je součástí technologie </a:t>
            </a:r>
            <a:r>
              <a:rPr lang="cs-CZ" sz="1200" b="1" i="0" u="none" strike="noStrike" kern="1200" baseline="0">
                <a:solidFill>
                  <a:schemeClr val="tx1"/>
                </a:solidFill>
                <a:latin typeface="+mn-lt"/>
                <a:ea typeface="+mn-ea"/>
                <a:cs typeface="+mn-cs"/>
              </a:rPr>
              <a:t>AJAX</a:t>
            </a:r>
            <a:r>
              <a:rPr lang="cs-CZ" sz="1200" b="0" i="0" u="none" strike="noStrike" kern="1200" baseline="0">
                <a:solidFill>
                  <a:schemeClr val="tx1"/>
                </a:solidFill>
                <a:latin typeface="+mn-lt"/>
                <a:ea typeface="+mn-ea"/>
                <a:cs typeface="+mn-cs"/>
              </a:rPr>
              <a:t>.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Kromě webových prohlížečů a serverů je </a:t>
            </a:r>
            <a:r>
              <a:rPr lang="cs-CZ" sz="1200" b="1" i="0" u="none" strike="noStrike" kern="1200" baseline="0">
                <a:solidFill>
                  <a:schemeClr val="tx1"/>
                </a:solidFill>
                <a:latin typeface="+mn-lt"/>
                <a:ea typeface="+mn-ea"/>
                <a:cs typeface="+mn-cs"/>
              </a:rPr>
              <a:t>interpret JavaScriptu vestavěný v mnoha různých nástrojích</a:t>
            </a:r>
            <a:r>
              <a:rPr lang="cs-CZ" sz="1200" b="0" i="0" u="none" strike="noStrike" kern="1200" baseline="0">
                <a:solidFill>
                  <a:schemeClr val="tx1"/>
                </a:solidFill>
                <a:latin typeface="+mn-lt"/>
                <a:ea typeface="+mn-ea"/>
                <a:cs typeface="+mn-cs"/>
              </a:rPr>
              <a:t>. Tento skriptovací jazyk využívají např. technologie </a:t>
            </a:r>
            <a:r>
              <a:rPr lang="cs-CZ" sz="1200" b="0" i="1" u="none" strike="noStrike" kern="1200" baseline="0">
                <a:solidFill>
                  <a:schemeClr val="tx1"/>
                </a:solidFill>
                <a:latin typeface="+mn-lt"/>
                <a:ea typeface="+mn-ea"/>
                <a:cs typeface="+mn-cs"/>
              </a:rPr>
              <a:t>Active Scripting </a:t>
            </a:r>
            <a:r>
              <a:rPr lang="cs-CZ" sz="1200" b="0" i="0" u="none" strike="noStrike" kern="1200" baseline="0">
                <a:solidFill>
                  <a:schemeClr val="tx1"/>
                </a:solidFill>
                <a:latin typeface="+mn-lt"/>
                <a:ea typeface="+mn-ea"/>
                <a:cs typeface="+mn-cs"/>
              </a:rPr>
              <a:t>od Microsoftu, grafické nástroje, jež tvoří součást </a:t>
            </a:r>
            <a:r>
              <a:rPr lang="cs-CZ" sz="1200" b="0" i="1" u="none" strike="noStrike" kern="1200" baseline="0">
                <a:solidFill>
                  <a:schemeClr val="tx1"/>
                </a:solidFill>
                <a:latin typeface="+mn-lt"/>
                <a:ea typeface="+mn-ea"/>
                <a:cs typeface="+mn-cs"/>
              </a:rPr>
              <a:t>Adobe Creative Suite</a:t>
            </a:r>
            <a:r>
              <a:rPr lang="cs-CZ" sz="1200" b="0" i="0" u="none" strike="noStrike" kern="1200" baseline="0">
                <a:solidFill>
                  <a:schemeClr val="tx1"/>
                </a:solidFill>
                <a:latin typeface="+mn-lt"/>
                <a:ea typeface="+mn-ea"/>
                <a:cs typeface="+mn-cs"/>
              </a:rPr>
              <a:t>, kancelářský balík </a:t>
            </a:r>
            <a:r>
              <a:rPr lang="cs-CZ" sz="1200" b="0" i="1" u="none" strike="noStrike" kern="1200" baseline="0">
                <a:solidFill>
                  <a:schemeClr val="tx1"/>
                </a:solidFill>
                <a:latin typeface="+mn-lt"/>
                <a:ea typeface="+mn-ea"/>
                <a:cs typeface="+mn-cs"/>
              </a:rPr>
              <a:t>OpenOffice</a:t>
            </a:r>
            <a:r>
              <a:rPr lang="cs-CZ" sz="1200" b="0" i="0" u="none" strike="noStrike" kern="1200" baseline="0">
                <a:solidFill>
                  <a:schemeClr val="tx1"/>
                </a:solidFill>
                <a:latin typeface="+mn-lt"/>
                <a:ea typeface="+mn-ea"/>
                <a:cs typeface="+mn-cs"/>
              </a:rPr>
              <a:t>, k tvorbě dotazů i některé </a:t>
            </a:r>
            <a:r>
              <a:rPr lang="cs-CZ" sz="1200" b="0" i="1" u="none" strike="noStrike" kern="1200" baseline="0">
                <a:solidFill>
                  <a:schemeClr val="tx1"/>
                </a:solidFill>
                <a:latin typeface="+mn-lt"/>
                <a:ea typeface="+mn-ea"/>
                <a:cs typeface="+mn-cs"/>
              </a:rPr>
              <a:t>NoSQL databáze</a:t>
            </a:r>
            <a:r>
              <a:rPr lang="cs-CZ" sz="1200" b="0" i="0" u="none" strike="noStrike" kern="1200" baseline="0">
                <a:solidFill>
                  <a:schemeClr val="tx1"/>
                </a:solidFill>
                <a:latin typeface="+mn-lt"/>
                <a:ea typeface="+mn-ea"/>
                <a:cs typeface="+mn-cs"/>
              </a:rPr>
              <a:t>, jako jsou </a:t>
            </a:r>
            <a:r>
              <a:rPr lang="cs-CZ" sz="1200" b="0" i="1" u="none" strike="noStrike" kern="1200" baseline="0">
                <a:solidFill>
                  <a:schemeClr val="tx1"/>
                </a:solidFill>
                <a:latin typeface="+mn-lt"/>
                <a:ea typeface="+mn-ea"/>
                <a:cs typeface="+mn-cs"/>
              </a:rPr>
              <a:t>MongoDB</a:t>
            </a:r>
            <a:r>
              <a:rPr lang="cs-CZ" sz="1200" b="0" i="0" u="none" strike="noStrike" kern="1200" baseline="0">
                <a:solidFill>
                  <a:schemeClr val="tx1"/>
                </a:solidFill>
                <a:latin typeface="+mn-lt"/>
                <a:ea typeface="+mn-ea"/>
                <a:cs typeface="+mn-cs"/>
              </a:rPr>
              <a:t> nebo </a:t>
            </a:r>
            <a:r>
              <a:rPr lang="cs-CZ" sz="1200" b="0" i="1" u="none" strike="noStrike" kern="1200" baseline="0">
                <a:solidFill>
                  <a:schemeClr val="tx1"/>
                </a:solidFill>
                <a:latin typeface="+mn-lt"/>
                <a:ea typeface="+mn-ea"/>
                <a:cs typeface="+mn-cs"/>
              </a:rPr>
              <a:t>CouchDB</a:t>
            </a:r>
            <a:r>
              <a:rPr lang="cs-CZ" sz="1200" b="0" i="0" u="none" strike="noStrike" kern="1200" baseline="0">
                <a:solidFill>
                  <a:schemeClr val="tx1"/>
                </a:solidFill>
                <a:latin typeface="+mn-lt"/>
                <a:ea typeface="+mn-ea"/>
                <a:cs typeface="+mn-cs"/>
              </a:rPr>
              <a:t>. </a:t>
            </a: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5</a:t>
            </a:fld>
            <a:endParaRPr lang="cs-CZ"/>
          </a:p>
        </p:txBody>
      </p:sp>
    </p:spTree>
    <p:extLst>
      <p:ext uri="{BB962C8B-B14F-4D97-AF65-F5344CB8AC3E}">
        <p14:creationId xmlns:p14="http://schemas.microsoft.com/office/powerpoint/2010/main" val="25919966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Přestože je ve své základní </a:t>
            </a:r>
            <a:r>
              <a:rPr lang="cs-CZ" sz="1200" b="1" i="0" u="none" strike="noStrike" kern="1200" baseline="0">
                <a:solidFill>
                  <a:schemeClr val="tx1"/>
                </a:solidFill>
                <a:latin typeface="+mn-lt"/>
                <a:ea typeface="+mn-ea"/>
                <a:cs typeface="+mn-cs"/>
              </a:rPr>
              <a:t>syntaxi</a:t>
            </a:r>
            <a:r>
              <a:rPr lang="cs-CZ" sz="1200" b="0" i="0" u="none" strike="noStrike" kern="1200" baseline="0">
                <a:solidFill>
                  <a:schemeClr val="tx1"/>
                </a:solidFill>
                <a:latin typeface="+mn-lt"/>
                <a:ea typeface="+mn-ea"/>
                <a:cs typeface="+mn-cs"/>
              </a:rPr>
              <a:t> velmi </a:t>
            </a:r>
            <a:r>
              <a:rPr lang="cs-CZ" sz="1200" b="1" i="0" u="none" strike="noStrike" kern="1200" baseline="0">
                <a:solidFill>
                  <a:schemeClr val="tx1"/>
                </a:solidFill>
                <a:latin typeface="+mn-lt"/>
                <a:ea typeface="+mn-ea"/>
                <a:cs typeface="+mn-cs"/>
              </a:rPr>
              <a:t>podobný jazykům C nebo Java</a:t>
            </a:r>
            <a:r>
              <a:rPr lang="cs-CZ" sz="1200" b="0" i="0" u="none" strike="noStrike" kern="1200" baseline="0">
                <a:solidFill>
                  <a:schemeClr val="tx1"/>
                </a:solidFill>
                <a:latin typeface="+mn-lt"/>
                <a:ea typeface="+mn-ea"/>
                <a:cs typeface="+mn-cs"/>
              </a:rPr>
              <a:t>, v principech se od těchto jazyků dost liší.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Na rozdíl od </a:t>
            </a:r>
            <a:r>
              <a:rPr lang="cs-CZ" sz="1200" b="0" i="1" u="none" strike="noStrike" kern="1200" baseline="0">
                <a:solidFill>
                  <a:schemeClr val="tx1"/>
                </a:solidFill>
                <a:latin typeface="+mn-lt"/>
                <a:ea typeface="+mn-ea"/>
                <a:cs typeface="+mn-cs"/>
              </a:rPr>
              <a:t>staticky typových jazyků </a:t>
            </a:r>
            <a:r>
              <a:rPr lang="cs-CZ" sz="1200" b="0" i="0" u="none" strike="noStrike" kern="1200" baseline="0">
                <a:solidFill>
                  <a:schemeClr val="tx1"/>
                </a:solidFill>
                <a:latin typeface="+mn-lt"/>
                <a:ea typeface="+mn-ea"/>
                <a:cs typeface="+mn-cs"/>
              </a:rPr>
              <a:t>(jako je např. Java) jde o </a:t>
            </a:r>
            <a:r>
              <a:rPr lang="cs-CZ" sz="1200" b="1" i="0" u="none" strike="noStrike" kern="1200" baseline="0">
                <a:solidFill>
                  <a:schemeClr val="tx1"/>
                </a:solidFill>
                <a:latin typeface="+mn-lt"/>
                <a:ea typeface="+mn-ea"/>
                <a:cs typeface="+mn-cs"/>
              </a:rPr>
              <a:t>dynamicky (či slabě) typový jazyk </a:t>
            </a:r>
            <a:r>
              <a:rPr lang="cs-CZ" sz="1200" b="0" i="0" u="none" strike="noStrike" kern="1200" baseline="0">
                <a:solidFill>
                  <a:schemeClr val="tx1"/>
                </a:solidFill>
                <a:latin typeface="+mn-lt"/>
                <a:ea typeface="+mn-ea"/>
                <a:cs typeface="+mn-cs"/>
              </a:rPr>
              <a:t>– typy proměnných v JavaScriptu jsou závislé na přiřazené hodnotě a mohou být snadno (implicitně) přetypovány.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K </a:t>
            </a:r>
            <a:r>
              <a:rPr lang="cs-CZ" sz="1200" b="1" i="0" u="none" strike="noStrike" kern="1200" baseline="0">
                <a:solidFill>
                  <a:schemeClr val="tx1"/>
                </a:solidFill>
                <a:latin typeface="+mn-lt"/>
                <a:ea typeface="+mn-ea"/>
                <a:cs typeface="+mn-cs"/>
              </a:rPr>
              <a:t>primitivním datovým typům </a:t>
            </a:r>
            <a:r>
              <a:rPr lang="cs-CZ" sz="1200" b="0" i="0" u="none" strike="noStrike" kern="1200" baseline="0">
                <a:solidFill>
                  <a:schemeClr val="tx1"/>
                </a:solidFill>
                <a:latin typeface="+mn-lt"/>
                <a:ea typeface="+mn-ea"/>
                <a:cs typeface="+mn-cs"/>
              </a:rPr>
              <a:t>v JS řadíme typy </a:t>
            </a:r>
            <a:r>
              <a:rPr lang="cs-CZ" sz="1200" b="1" i="0" u="none" strike="noStrike" kern="1200" baseline="0">
                <a:solidFill>
                  <a:schemeClr val="tx1"/>
                </a:solidFill>
                <a:latin typeface="+mn-lt"/>
                <a:ea typeface="+mn-ea"/>
                <a:cs typeface="+mn-cs"/>
              </a:rPr>
              <a:t>Boolean</a:t>
            </a:r>
            <a:r>
              <a:rPr lang="cs-CZ" sz="1200" b="0" i="0" u="none" strike="noStrike" kern="1200" baseline="0">
                <a:solidFill>
                  <a:schemeClr val="tx1"/>
                </a:solidFill>
                <a:latin typeface="+mn-lt"/>
                <a:ea typeface="+mn-ea"/>
                <a:cs typeface="+mn-cs"/>
              </a:rPr>
              <a:t>, </a:t>
            </a:r>
            <a:r>
              <a:rPr lang="cs-CZ" sz="1200" b="1" i="0" u="none" strike="noStrike" kern="1200" baseline="0">
                <a:solidFill>
                  <a:schemeClr val="tx1"/>
                </a:solidFill>
                <a:latin typeface="+mn-lt"/>
                <a:ea typeface="+mn-ea"/>
                <a:cs typeface="+mn-cs"/>
              </a:rPr>
              <a:t>Number</a:t>
            </a:r>
            <a:r>
              <a:rPr lang="cs-CZ" sz="1200" b="0" i="0" u="none" strike="noStrike" kern="1200" baseline="0">
                <a:solidFill>
                  <a:schemeClr val="tx1"/>
                </a:solidFill>
                <a:latin typeface="+mn-lt"/>
                <a:ea typeface="+mn-ea"/>
                <a:cs typeface="+mn-cs"/>
              </a:rPr>
              <a:t>, </a:t>
            </a:r>
            <a:r>
              <a:rPr lang="cs-CZ" sz="1200" b="1" i="0" u="none" strike="noStrike" kern="1200" baseline="0">
                <a:solidFill>
                  <a:schemeClr val="tx1"/>
                </a:solidFill>
                <a:latin typeface="+mn-lt"/>
                <a:ea typeface="+mn-ea"/>
                <a:cs typeface="+mn-cs"/>
              </a:rPr>
              <a:t>String</a:t>
            </a:r>
            <a:r>
              <a:rPr lang="cs-CZ" sz="1200" b="0" i="0" u="none" strike="noStrike" kern="1200" baseline="0">
                <a:solidFill>
                  <a:schemeClr val="tx1"/>
                </a:solidFill>
                <a:latin typeface="+mn-lt"/>
                <a:ea typeface="+mn-ea"/>
                <a:cs typeface="+mn-cs"/>
              </a:rPr>
              <a:t>, </a:t>
            </a:r>
            <a:r>
              <a:rPr lang="cs-CZ" sz="1200" b="1" i="0" u="none" strike="noStrike" kern="1200" baseline="0">
                <a:solidFill>
                  <a:schemeClr val="tx1"/>
                </a:solidFill>
                <a:latin typeface="+mn-lt"/>
                <a:ea typeface="+mn-ea"/>
                <a:cs typeface="+mn-cs"/>
              </a:rPr>
              <a:t>Null</a:t>
            </a:r>
            <a:r>
              <a:rPr lang="cs-CZ" sz="1200" b="0" i="0" u="none" strike="noStrike" kern="1200" baseline="0">
                <a:solidFill>
                  <a:schemeClr val="tx1"/>
                </a:solidFill>
                <a:latin typeface="+mn-lt"/>
                <a:ea typeface="+mn-ea"/>
                <a:cs typeface="+mn-cs"/>
              </a:rPr>
              <a:t>, </a:t>
            </a:r>
            <a:r>
              <a:rPr lang="cs-CZ" sz="1200" b="1" i="0" u="none" strike="noStrike" kern="1200" baseline="0">
                <a:solidFill>
                  <a:schemeClr val="tx1"/>
                </a:solidFill>
                <a:latin typeface="+mn-lt"/>
                <a:ea typeface="+mn-ea"/>
                <a:cs typeface="+mn-cs"/>
              </a:rPr>
              <a:t>Undefined</a:t>
            </a:r>
            <a:r>
              <a:rPr lang="cs-CZ" sz="1200" b="0" i="0" u="none" strike="noStrike" kern="1200" baseline="0">
                <a:solidFill>
                  <a:schemeClr val="tx1"/>
                </a:solidFill>
                <a:latin typeface="+mn-lt"/>
                <a:ea typeface="+mn-ea"/>
                <a:cs typeface="+mn-cs"/>
              </a:rPr>
              <a:t> a </a:t>
            </a:r>
            <a:r>
              <a:rPr lang="cs-CZ" sz="1200" b="1" i="0" u="none" strike="noStrike" kern="1200" baseline="0">
                <a:solidFill>
                  <a:schemeClr val="tx1"/>
                </a:solidFill>
                <a:latin typeface="+mn-lt"/>
                <a:ea typeface="+mn-ea"/>
                <a:cs typeface="+mn-cs"/>
              </a:rPr>
              <a:t>Symbol</a:t>
            </a:r>
            <a:r>
              <a:rPr lang="cs-CZ" sz="1200" b="0" i="0" u="none" strike="noStrike" kern="1200" baseline="0">
                <a:solidFill>
                  <a:schemeClr val="tx1"/>
                </a:solidFill>
                <a:latin typeface="+mn-lt"/>
                <a:ea typeface="+mn-ea"/>
                <a:cs typeface="+mn-cs"/>
              </a:rPr>
              <a:t>.</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Mezi </a:t>
            </a:r>
            <a:r>
              <a:rPr lang="cs-CZ" sz="1200" b="1" i="0" u="none" strike="noStrike" kern="1200" baseline="0">
                <a:solidFill>
                  <a:schemeClr val="tx1"/>
                </a:solidFill>
                <a:latin typeface="+mn-lt"/>
                <a:ea typeface="+mn-ea"/>
                <a:cs typeface="+mn-cs"/>
              </a:rPr>
              <a:t>objektové datové typy </a:t>
            </a:r>
            <a:r>
              <a:rPr lang="cs-CZ" sz="1200" b="0" i="0" u="none" strike="noStrike" kern="1200" baseline="0">
                <a:solidFill>
                  <a:schemeClr val="tx1"/>
                </a:solidFill>
                <a:latin typeface="+mn-lt"/>
                <a:ea typeface="+mn-ea"/>
                <a:cs typeface="+mn-cs"/>
              </a:rPr>
              <a:t>patří například typy </a:t>
            </a:r>
            <a:r>
              <a:rPr lang="cs-CZ" sz="1200" b="1" i="0" u="none" strike="noStrike" kern="1200" baseline="0">
                <a:solidFill>
                  <a:schemeClr val="tx1"/>
                </a:solidFill>
                <a:latin typeface="+mn-lt"/>
                <a:ea typeface="+mn-ea"/>
                <a:cs typeface="+mn-cs"/>
              </a:rPr>
              <a:t>Array</a:t>
            </a:r>
            <a:r>
              <a:rPr lang="cs-CZ" sz="1200" b="0" i="0" u="none" strike="noStrike" kern="1200" baseline="0">
                <a:solidFill>
                  <a:schemeClr val="tx1"/>
                </a:solidFill>
                <a:latin typeface="+mn-lt"/>
                <a:ea typeface="+mn-ea"/>
                <a:cs typeface="+mn-cs"/>
              </a:rPr>
              <a:t> (pole), </a:t>
            </a:r>
            <a:r>
              <a:rPr lang="cs-CZ" sz="1200" b="1" i="0" u="none" strike="noStrike" kern="1200" baseline="0">
                <a:solidFill>
                  <a:schemeClr val="tx1"/>
                </a:solidFill>
                <a:latin typeface="+mn-lt"/>
                <a:ea typeface="+mn-ea"/>
                <a:cs typeface="+mn-cs"/>
              </a:rPr>
              <a:t>Object</a:t>
            </a:r>
            <a:r>
              <a:rPr lang="cs-CZ" sz="1200" b="0" i="0" u="none" strike="noStrike" kern="1200" baseline="0">
                <a:solidFill>
                  <a:schemeClr val="tx1"/>
                </a:solidFill>
                <a:latin typeface="+mn-lt"/>
                <a:ea typeface="+mn-ea"/>
                <a:cs typeface="+mn-cs"/>
              </a:rPr>
              <a:t>, </a:t>
            </a:r>
            <a:r>
              <a:rPr lang="cs-CZ" sz="1200" b="1" i="0" u="none" strike="noStrike" kern="1200" baseline="0">
                <a:solidFill>
                  <a:schemeClr val="tx1"/>
                </a:solidFill>
                <a:latin typeface="+mn-lt"/>
                <a:ea typeface="+mn-ea"/>
                <a:cs typeface="+mn-cs"/>
              </a:rPr>
              <a:t>Date</a:t>
            </a:r>
            <a:r>
              <a:rPr lang="cs-CZ" sz="1200" b="0" i="0" u="none" strike="noStrike" kern="1200" baseline="0">
                <a:solidFill>
                  <a:schemeClr val="tx1"/>
                </a:solidFill>
                <a:latin typeface="+mn-lt"/>
                <a:ea typeface="+mn-ea"/>
                <a:cs typeface="+mn-cs"/>
              </a:rPr>
              <a:t> nebo </a:t>
            </a:r>
            <a:r>
              <a:rPr lang="cs-CZ" sz="1200" b="1" i="0" u="none" strike="noStrike" kern="1200" baseline="0">
                <a:solidFill>
                  <a:schemeClr val="tx1"/>
                </a:solidFill>
                <a:latin typeface="+mn-lt"/>
                <a:ea typeface="+mn-ea"/>
                <a:cs typeface="+mn-cs"/>
              </a:rPr>
              <a:t>Math</a:t>
            </a:r>
            <a:r>
              <a:rPr lang="cs-CZ" sz="1200" b="0" i="0" u="none" strike="noStrike" kern="1200" baseline="0">
                <a:solidFill>
                  <a:schemeClr val="tx1"/>
                </a:solidFill>
                <a:latin typeface="+mn-lt"/>
                <a:ea typeface="+mn-ea"/>
                <a:cs typeface="+mn-cs"/>
              </a:rPr>
              <a:t>.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JavaScript je prakticky ryze</a:t>
            </a:r>
            <a:r>
              <a:rPr lang="cs-CZ" sz="1200" b="1" i="0" u="none" strike="noStrike" kern="1200" baseline="0">
                <a:solidFill>
                  <a:schemeClr val="tx1"/>
                </a:solidFill>
                <a:latin typeface="+mn-lt"/>
                <a:ea typeface="+mn-ea"/>
                <a:cs typeface="+mn-cs"/>
              </a:rPr>
              <a:t> objektový jazyk </a:t>
            </a:r>
            <a:r>
              <a:rPr lang="cs-CZ" sz="1200" b="0" i="0" u="none" strike="noStrike" kern="1200" baseline="0">
                <a:solidFill>
                  <a:schemeClr val="tx1"/>
                </a:solidFill>
                <a:latin typeface="+mn-lt"/>
                <a:ea typeface="+mn-ea"/>
                <a:cs typeface="+mn-cs"/>
              </a:rPr>
              <a:t>– objekty jsou proměnné i funkce. Zatímco starší verze JS ještě </a:t>
            </a:r>
            <a:r>
              <a:rPr lang="cs-CZ" sz="1200" b="0" i="1" u="none" strike="noStrike" kern="1200" baseline="0">
                <a:solidFill>
                  <a:schemeClr val="tx1"/>
                </a:solidFill>
                <a:latin typeface="+mn-lt"/>
                <a:ea typeface="+mn-ea"/>
                <a:cs typeface="+mn-cs"/>
              </a:rPr>
              <a:t>neumožňovaly použití tříd </a:t>
            </a:r>
            <a:r>
              <a:rPr lang="cs-CZ" sz="1200" b="0" i="0" u="none" strike="noStrike" kern="1200" baseline="0">
                <a:solidFill>
                  <a:schemeClr val="tx1"/>
                </a:solidFill>
                <a:latin typeface="+mn-lt"/>
                <a:ea typeface="+mn-ea"/>
                <a:cs typeface="+mn-cs"/>
              </a:rPr>
              <a:t>(</a:t>
            </a:r>
            <a:r>
              <a:rPr lang="cs-CZ" sz="1200" b="0" i="1" u="none" strike="noStrike" kern="1200" baseline="0">
                <a:solidFill>
                  <a:schemeClr val="tx1"/>
                </a:solidFill>
                <a:latin typeface="+mn-lt"/>
                <a:ea typeface="+mn-ea"/>
                <a:cs typeface="+mn-cs"/>
              </a:rPr>
              <a:t>class</a:t>
            </a:r>
            <a:r>
              <a:rPr lang="cs-CZ" sz="1200" b="0" i="0" u="none" strike="noStrike" kern="1200" baseline="0">
                <a:solidFill>
                  <a:schemeClr val="tx1"/>
                </a:solidFill>
                <a:latin typeface="+mn-lt"/>
                <a:ea typeface="+mn-ea"/>
                <a:cs typeface="+mn-cs"/>
              </a:rPr>
              <a:t>) ani tradičního mechanismu dědičnosti a kompenzovaly to pomocí tzv. </a:t>
            </a:r>
            <a:r>
              <a:rPr lang="cs-CZ" sz="1200" b="1" i="0" u="none" strike="noStrike" kern="1200" baseline="0">
                <a:solidFill>
                  <a:schemeClr val="tx1"/>
                </a:solidFill>
                <a:latin typeface="+mn-lt"/>
                <a:ea typeface="+mn-ea"/>
                <a:cs typeface="+mn-cs"/>
              </a:rPr>
              <a:t>prototypů</a:t>
            </a:r>
            <a:r>
              <a:rPr lang="cs-CZ" sz="1200" b="0" i="0" u="none" strike="noStrike" kern="1200" baseline="0">
                <a:solidFill>
                  <a:schemeClr val="tx1"/>
                </a:solidFill>
                <a:latin typeface="+mn-lt"/>
                <a:ea typeface="+mn-ea"/>
                <a:cs typeface="+mn-cs"/>
              </a:rPr>
              <a:t>, moderní verze (ECMAScript 6 a vyšší) se možnostmi deklarace tříd, dědičnosti a dalších prvků OOP přibližují jazykům jako jsou C++ nebo Java.</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K charakteristickým rysům JS patří využití anonynmních </a:t>
            </a:r>
            <a:r>
              <a:rPr lang="cs-CZ" sz="1200" b="1" i="0" u="none" strike="noStrike" kern="1200" baseline="0">
                <a:solidFill>
                  <a:schemeClr val="tx1"/>
                </a:solidFill>
                <a:latin typeface="+mn-lt"/>
                <a:ea typeface="+mn-ea"/>
                <a:cs typeface="+mn-cs"/>
              </a:rPr>
              <a:t>callback funkcí</a:t>
            </a:r>
            <a:r>
              <a:rPr lang="cs-CZ" sz="1200" b="0" i="0" u="none" strike="noStrike" kern="1200" baseline="0">
                <a:solidFill>
                  <a:schemeClr val="tx1"/>
                </a:solidFill>
                <a:latin typeface="+mn-lt"/>
                <a:ea typeface="+mn-ea"/>
                <a:cs typeface="+mn-cs"/>
              </a:rPr>
              <a:t>. Tyto funkce se vkládají jako parametry do jiných funkcí, nejčastěji jako reakce na určitou událost, například jako reakce na nějakou akci klávesnice či myši. </a:t>
            </a:r>
          </a:p>
          <a:p>
            <a:pPr marL="171450" indent="-171450">
              <a:buFont typeface="Arial" panose="020B0604020202020204" pitchFamily="34" charset="0"/>
              <a:buChar char="•"/>
            </a:pPr>
            <a:r>
              <a:rPr lang="cs-CZ" sz="1200" b="0" i="1" u="none" strike="noStrike" kern="1200" baseline="0">
                <a:solidFill>
                  <a:schemeClr val="tx1"/>
                </a:solidFill>
                <a:latin typeface="+mn-lt"/>
                <a:ea typeface="+mn-ea"/>
                <a:cs typeface="+mn-cs"/>
              </a:rPr>
              <a:t>Callback funkce jsou příkladem tzv. asynchronních operací</a:t>
            </a:r>
            <a:r>
              <a:rPr lang="cs-CZ" sz="1200" b="0" i="0" u="none" strike="noStrike" kern="1200" baseline="0">
                <a:solidFill>
                  <a:schemeClr val="tx1"/>
                </a:solidFill>
                <a:latin typeface="+mn-lt"/>
                <a:ea typeface="+mn-ea"/>
                <a:cs typeface="+mn-cs"/>
              </a:rPr>
              <a:t>. Zatímco u běžnějších </a:t>
            </a:r>
            <a:r>
              <a:rPr lang="cs-CZ" sz="1200" b="1" i="0" u="none" strike="noStrike" kern="1200" baseline="0">
                <a:solidFill>
                  <a:schemeClr val="tx1"/>
                </a:solidFill>
                <a:latin typeface="+mn-lt"/>
                <a:ea typeface="+mn-ea"/>
                <a:cs typeface="+mn-cs"/>
              </a:rPr>
              <a:t>synchronních operací </a:t>
            </a:r>
            <a:r>
              <a:rPr lang="cs-CZ" sz="1200" b="0" i="0" u="none" strike="noStrike" kern="1200" baseline="0">
                <a:solidFill>
                  <a:schemeClr val="tx1"/>
                </a:solidFill>
                <a:latin typeface="+mn-lt"/>
                <a:ea typeface="+mn-ea"/>
                <a:cs typeface="+mn-cs"/>
              </a:rPr>
              <a:t>(například vyhodnocení matematického výrazu) program vždy čeká na jejich dokončení a teprve poté pokračuje, v případě </a:t>
            </a:r>
            <a:r>
              <a:rPr lang="cs-CZ" sz="1200" b="1" i="0" u="none" strike="noStrike" kern="1200" baseline="0">
                <a:solidFill>
                  <a:schemeClr val="tx1"/>
                </a:solidFill>
                <a:latin typeface="+mn-lt"/>
                <a:ea typeface="+mn-ea"/>
                <a:cs typeface="+mn-cs"/>
              </a:rPr>
              <a:t>asynchronní operace </a:t>
            </a:r>
            <a:r>
              <a:rPr lang="cs-CZ" sz="1200" b="0" i="0" u="none" strike="noStrike" kern="1200" baseline="0">
                <a:solidFill>
                  <a:schemeClr val="tx1"/>
                </a:solidFill>
                <a:latin typeface="+mn-lt"/>
                <a:ea typeface="+mn-ea"/>
                <a:cs typeface="+mn-cs"/>
              </a:rPr>
              <a:t>program vyvolá callback funkci a hned pokračuje dalšími příkazy. Teprve až je výstup callback funkce připraven, vrátí se k němu i pozornost programu.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Typickými příklady asynchronních operací jsou akce časovače (</a:t>
            </a:r>
            <a:r>
              <a:rPr lang="cs-CZ" sz="1200" b="0" i="1" u="none" strike="noStrike" kern="1200" baseline="0">
                <a:solidFill>
                  <a:schemeClr val="tx1"/>
                </a:solidFill>
                <a:latin typeface="+mn-lt"/>
                <a:ea typeface="+mn-ea"/>
                <a:cs typeface="+mn-cs"/>
              </a:rPr>
              <a:t>setTimeout, setInterval</a:t>
            </a:r>
            <a:r>
              <a:rPr lang="cs-CZ" sz="1200" b="0" i="0" u="none" strike="noStrike" kern="1200" baseline="0">
                <a:solidFill>
                  <a:schemeClr val="tx1"/>
                </a:solidFill>
                <a:latin typeface="+mn-lt"/>
                <a:ea typeface="+mn-ea"/>
                <a:cs typeface="+mn-cs"/>
              </a:rPr>
              <a:t>) nebo AJAX požadavky (viz níže).</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200" b="0" i="0" u="none" strike="noStrike" kern="1200" baseline="0">
                <a:solidFill>
                  <a:schemeClr val="tx1"/>
                </a:solidFill>
                <a:latin typeface="+mn-lt"/>
                <a:ea typeface="+mn-ea"/>
                <a:cs typeface="+mn-cs"/>
              </a:rPr>
              <a:t>JS je proto označován za </a:t>
            </a:r>
            <a:r>
              <a:rPr lang="cs-CZ" sz="1200" b="1" i="0" kern="1200">
                <a:solidFill>
                  <a:schemeClr val="tx1"/>
                </a:solidFill>
                <a:effectLst/>
                <a:latin typeface="+mn-lt"/>
                <a:ea typeface="+mn-ea"/>
                <a:cs typeface="+mn-cs"/>
              </a:rPr>
              <a:t>jednovláknový neblokující asynchronní jazyk</a:t>
            </a:r>
            <a:r>
              <a:rPr lang="cs-CZ" sz="1200" b="0" i="0" kern="1200">
                <a:solidFill>
                  <a:schemeClr val="tx1"/>
                </a:solidFill>
                <a:effectLst/>
                <a:latin typeface="+mn-lt"/>
                <a:ea typeface="+mn-ea"/>
                <a:cs typeface="+mn-cs"/>
              </a:rPr>
              <a:t>.</a:t>
            </a:r>
            <a:endParaRPr lang="cs-CZ" sz="1200" b="0" i="0" u="none" strike="noStrike" kern="1200" baseline="0">
              <a:solidFill>
                <a:schemeClr val="tx1"/>
              </a:solidFill>
              <a:latin typeface="+mn-lt"/>
              <a:ea typeface="+mn-ea"/>
              <a:cs typeface="+mn-cs"/>
            </a:endParaRP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6</a:t>
            </a:fld>
            <a:endParaRPr lang="cs-CZ"/>
          </a:p>
        </p:txBody>
      </p:sp>
    </p:spTree>
    <p:extLst>
      <p:ext uri="{BB962C8B-B14F-4D97-AF65-F5344CB8AC3E}">
        <p14:creationId xmlns:p14="http://schemas.microsoft.com/office/powerpoint/2010/main" val="871072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Pro vzájemnou spolupráci mezi skripty a webovými prohlížeči byl vyvinut speciální objektově založený model </a:t>
            </a:r>
            <a:r>
              <a:rPr lang="cs-CZ" sz="1200" b="1" i="0" u="none" strike="noStrike" kern="1200" baseline="0">
                <a:solidFill>
                  <a:schemeClr val="tx1"/>
                </a:solidFill>
                <a:latin typeface="+mn-lt"/>
                <a:ea typeface="+mn-ea"/>
                <a:cs typeface="+mn-cs"/>
              </a:rPr>
              <a:t>DOM</a:t>
            </a:r>
            <a:r>
              <a:rPr lang="cs-CZ" sz="1200" b="0" i="0" u="none" strike="noStrike" kern="1200" baseline="0">
                <a:solidFill>
                  <a:schemeClr val="tx1"/>
                </a:solidFill>
                <a:latin typeface="+mn-lt"/>
                <a:ea typeface="+mn-ea"/>
                <a:cs typeface="+mn-cs"/>
              </a:rPr>
              <a:t> (</a:t>
            </a:r>
            <a:r>
              <a:rPr lang="cs-CZ" sz="1200" b="0" i="1" u="none" strike="noStrike" kern="1200" baseline="0">
                <a:solidFill>
                  <a:schemeClr val="tx1"/>
                </a:solidFill>
                <a:latin typeface="+mn-lt"/>
                <a:ea typeface="+mn-ea"/>
                <a:cs typeface="+mn-cs"/>
              </a:rPr>
              <a:t>Document Object Model</a:t>
            </a:r>
            <a:r>
              <a:rPr lang="cs-CZ" sz="1200" b="0" i="0" u="none" strike="noStrike" kern="1200" baseline="0">
                <a:solidFill>
                  <a:schemeClr val="tx1"/>
                </a:solidFill>
                <a:latin typeface="+mn-lt"/>
                <a:ea typeface="+mn-ea"/>
                <a:cs typeface="+mn-cs"/>
              </a:rPr>
              <a:t>), který umožňuje programům a skriptům </a:t>
            </a:r>
            <a:r>
              <a:rPr lang="cs-CZ" sz="1200" b="0" i="1" u="none" strike="noStrike" kern="1200" baseline="0">
                <a:solidFill>
                  <a:schemeClr val="tx1"/>
                </a:solidFill>
                <a:latin typeface="+mn-lt"/>
                <a:ea typeface="+mn-ea"/>
                <a:cs typeface="+mn-cs"/>
              </a:rPr>
              <a:t>dynamicky aktualizovat obsah i styl webového dokumentu</a:t>
            </a:r>
            <a:r>
              <a:rPr lang="cs-CZ" sz="1200" b="0" i="0" u="none" strike="noStrike" kern="1200" baseline="0">
                <a:solidFill>
                  <a:schemeClr val="tx1"/>
                </a:solidFill>
                <a:latin typeface="+mn-lt"/>
                <a:ea typeface="+mn-ea"/>
                <a:cs typeface="+mn-cs"/>
              </a:rPr>
              <a:t>. </a:t>
            </a:r>
          </a:p>
          <a:p>
            <a:pPr marL="171450" indent="-171450">
              <a:buFont typeface="Arial" panose="020B0604020202020204" pitchFamily="34" charset="0"/>
              <a:buChar char="•"/>
            </a:pPr>
            <a:r>
              <a:rPr lang="cs-CZ" sz="1200" b="1" i="0" u="none" strike="noStrike" kern="1200" baseline="0">
                <a:solidFill>
                  <a:schemeClr val="tx1"/>
                </a:solidFill>
                <a:latin typeface="+mn-lt"/>
                <a:ea typeface="+mn-ea"/>
                <a:cs typeface="+mn-cs"/>
              </a:rPr>
              <a:t>HTML stránka </a:t>
            </a:r>
            <a:r>
              <a:rPr lang="cs-CZ" sz="1200" b="0" i="0" u="none" strike="noStrike" kern="1200" baseline="0">
                <a:solidFill>
                  <a:schemeClr val="tx1"/>
                </a:solidFill>
                <a:latin typeface="+mn-lt"/>
                <a:ea typeface="+mn-ea"/>
                <a:cs typeface="+mn-cs"/>
              </a:rPr>
              <a:t>je pojímána jako </a:t>
            </a:r>
            <a:r>
              <a:rPr lang="cs-CZ" sz="1200" b="1" i="0" u="none" strike="noStrike" kern="1200" baseline="0">
                <a:solidFill>
                  <a:schemeClr val="tx1"/>
                </a:solidFill>
                <a:latin typeface="+mn-lt"/>
                <a:ea typeface="+mn-ea"/>
                <a:cs typeface="+mn-cs"/>
              </a:rPr>
              <a:t>stromová struktura objektů-uzlů </a:t>
            </a:r>
            <a:r>
              <a:rPr lang="cs-CZ" sz="1200" b="0" i="0" u="none" strike="noStrike" kern="1200" baseline="0">
                <a:solidFill>
                  <a:schemeClr val="tx1"/>
                </a:solidFill>
                <a:latin typeface="+mn-lt"/>
                <a:ea typeface="+mn-ea"/>
                <a:cs typeface="+mn-cs"/>
              </a:rPr>
              <a:t>(</a:t>
            </a:r>
            <a:r>
              <a:rPr lang="cs-CZ" sz="1200" b="0" i="1" u="none" strike="noStrike" kern="1200" baseline="0">
                <a:solidFill>
                  <a:schemeClr val="tx1"/>
                </a:solidFill>
                <a:latin typeface="+mn-lt"/>
                <a:ea typeface="+mn-ea"/>
                <a:cs typeface="+mn-cs"/>
              </a:rPr>
              <a:t>node-tree</a:t>
            </a:r>
            <a:r>
              <a:rPr lang="cs-CZ" sz="1200" b="0" i="0" u="none" strike="noStrike" kern="1200" baseline="0">
                <a:solidFill>
                  <a:schemeClr val="tx1"/>
                </a:solidFill>
                <a:latin typeface="+mn-lt"/>
                <a:ea typeface="+mn-ea"/>
                <a:cs typeface="+mn-cs"/>
              </a:rPr>
              <a:t>). Prostřednictvím rozhraní DOM jsou přístupné všechny uzly tohoto symbolického stromu a v rámci existujícího modelu mohou být uzly nejen měněny, ale i přidávány a odstraňovány.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Vztahy mezi uzly vycházejí z přísně hierarchického modelu – </a:t>
            </a:r>
            <a:r>
              <a:rPr lang="cs-CZ" sz="1200" b="1" i="0" u="none" strike="noStrike" kern="1200" baseline="0">
                <a:solidFill>
                  <a:schemeClr val="tx1"/>
                </a:solidFill>
                <a:latin typeface="+mn-lt"/>
                <a:ea typeface="+mn-ea"/>
                <a:cs typeface="+mn-cs"/>
              </a:rPr>
              <a:t>rodičovské uzly </a:t>
            </a:r>
            <a:r>
              <a:rPr lang="cs-CZ" sz="1200" b="0" i="0" u="none" strike="noStrike" kern="1200" baseline="0">
                <a:solidFill>
                  <a:schemeClr val="tx1"/>
                </a:solidFill>
                <a:latin typeface="+mn-lt"/>
                <a:ea typeface="+mn-ea"/>
                <a:cs typeface="+mn-cs"/>
              </a:rPr>
              <a:t>(</a:t>
            </a:r>
            <a:r>
              <a:rPr lang="cs-CZ" sz="1200" b="0" i="1" u="none" strike="noStrike" kern="1200" baseline="0">
                <a:solidFill>
                  <a:schemeClr val="tx1"/>
                </a:solidFill>
                <a:latin typeface="+mn-lt"/>
                <a:ea typeface="+mn-ea"/>
                <a:cs typeface="+mn-cs"/>
              </a:rPr>
              <a:t>parentNode</a:t>
            </a:r>
            <a:r>
              <a:rPr lang="cs-CZ" sz="1200" b="0" i="0" u="none" strike="noStrike" kern="1200" baseline="0">
                <a:solidFill>
                  <a:schemeClr val="tx1"/>
                </a:solidFill>
                <a:latin typeface="+mn-lt"/>
                <a:ea typeface="+mn-ea"/>
                <a:cs typeface="+mn-cs"/>
              </a:rPr>
              <a:t>) jsou podřízeny </a:t>
            </a:r>
            <a:r>
              <a:rPr lang="cs-CZ" sz="1200" b="1" i="0" u="none" strike="noStrike" kern="1200" baseline="0">
                <a:solidFill>
                  <a:schemeClr val="tx1"/>
                </a:solidFill>
                <a:latin typeface="+mn-lt"/>
                <a:ea typeface="+mn-ea"/>
                <a:cs typeface="+mn-cs"/>
              </a:rPr>
              <a:t>uzly potomků </a:t>
            </a:r>
            <a:r>
              <a:rPr lang="cs-CZ" sz="1200" b="0" i="0" u="none" strike="noStrike" kern="1200" baseline="0">
                <a:solidFill>
                  <a:schemeClr val="tx1"/>
                </a:solidFill>
                <a:latin typeface="+mn-lt"/>
                <a:ea typeface="+mn-ea"/>
                <a:cs typeface="+mn-cs"/>
              </a:rPr>
              <a:t>(</a:t>
            </a:r>
            <a:r>
              <a:rPr lang="cs-CZ" sz="1200" b="0" i="1" u="none" strike="noStrike" kern="1200" baseline="0">
                <a:solidFill>
                  <a:schemeClr val="tx1"/>
                </a:solidFill>
                <a:latin typeface="+mn-lt"/>
                <a:ea typeface="+mn-ea"/>
                <a:cs typeface="+mn-cs"/>
              </a:rPr>
              <a:t>childNodes</a:t>
            </a:r>
            <a:r>
              <a:rPr lang="cs-CZ" sz="1200" b="0" i="0" u="none" strike="noStrike" kern="1200" baseline="0">
                <a:solidFill>
                  <a:schemeClr val="tx1"/>
                </a:solidFill>
                <a:latin typeface="+mn-lt"/>
                <a:ea typeface="+mn-ea"/>
                <a:cs typeface="+mn-cs"/>
              </a:rPr>
              <a:t>). Nejvýše v hierarchii DOM je objekt označovaný jako </a:t>
            </a:r>
            <a:r>
              <a:rPr lang="cs-CZ" sz="1200" b="1" i="0" u="none" strike="noStrike" kern="1200" baseline="0">
                <a:solidFill>
                  <a:schemeClr val="tx1"/>
                </a:solidFill>
                <a:latin typeface="+mn-lt"/>
                <a:ea typeface="+mn-ea"/>
                <a:cs typeface="+mn-cs"/>
              </a:rPr>
              <a:t>kořenový element </a:t>
            </a:r>
            <a:r>
              <a:rPr lang="cs-CZ" sz="1200" b="0" i="0" u="none" strike="noStrike" kern="1200" baseline="0">
                <a:solidFill>
                  <a:schemeClr val="tx1"/>
                </a:solidFill>
                <a:latin typeface="+mn-lt"/>
                <a:ea typeface="+mn-ea"/>
                <a:cs typeface="+mn-cs"/>
              </a:rPr>
              <a:t>(</a:t>
            </a:r>
            <a:r>
              <a:rPr lang="cs-CZ" sz="1200" b="0" i="1" u="none" strike="noStrike" kern="1200" baseline="0">
                <a:solidFill>
                  <a:schemeClr val="tx1"/>
                </a:solidFill>
                <a:latin typeface="+mn-lt"/>
                <a:ea typeface="+mn-ea"/>
                <a:cs typeface="+mn-cs"/>
              </a:rPr>
              <a:t>root element</a:t>
            </a:r>
            <a:r>
              <a:rPr lang="cs-CZ" sz="1200" b="0" i="0" u="none" strike="noStrike" kern="1200" baseline="0">
                <a:solidFill>
                  <a:schemeClr val="tx1"/>
                </a:solidFill>
                <a:latin typeface="+mn-lt"/>
                <a:ea typeface="+mn-ea"/>
                <a:cs typeface="+mn-cs"/>
              </a:rPr>
              <a:t>) – v rámci webové stránky je to element </a:t>
            </a:r>
            <a:r>
              <a:rPr lang="en-US" sz="1200" b="1" i="0" u="none" strike="noStrike" kern="1200" baseline="0">
                <a:solidFill>
                  <a:schemeClr val="tx1"/>
                </a:solidFill>
                <a:latin typeface="+mn-lt"/>
                <a:ea typeface="+mn-ea"/>
                <a:cs typeface="+mn-cs"/>
              </a:rPr>
              <a:t>&lt;html&gt;</a:t>
            </a:r>
            <a:r>
              <a:rPr lang="cs-CZ" sz="1200" b="0" i="0" u="none" strike="noStrike" kern="1200" baseline="0">
                <a:solidFill>
                  <a:schemeClr val="tx1"/>
                </a:solidFill>
                <a:latin typeface="+mn-lt"/>
                <a:ea typeface="+mn-ea"/>
                <a:cs typeface="+mn-cs"/>
              </a:rPr>
              <a:t>.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Jednotlivé uzly mohou představovat buď </a:t>
            </a:r>
            <a:r>
              <a:rPr lang="cs-CZ" sz="1200" b="1" i="0" u="none" strike="noStrike" kern="1200" baseline="0">
                <a:solidFill>
                  <a:schemeClr val="tx1"/>
                </a:solidFill>
                <a:latin typeface="+mn-lt"/>
                <a:ea typeface="+mn-ea"/>
                <a:cs typeface="+mn-cs"/>
              </a:rPr>
              <a:t>značky</a:t>
            </a:r>
            <a:r>
              <a:rPr lang="cs-CZ" sz="1200" b="0" i="0" u="none" strike="noStrike" kern="1200" baseline="0">
                <a:solidFill>
                  <a:schemeClr val="tx1"/>
                </a:solidFill>
                <a:latin typeface="+mn-lt"/>
                <a:ea typeface="+mn-ea"/>
                <a:cs typeface="+mn-cs"/>
              </a:rPr>
              <a:t> (</a:t>
            </a:r>
            <a:r>
              <a:rPr lang="cs-CZ" sz="1200" b="0" i="1" u="none" strike="noStrike" kern="1200" baseline="0">
                <a:solidFill>
                  <a:schemeClr val="tx1"/>
                </a:solidFill>
                <a:latin typeface="+mn-lt"/>
                <a:ea typeface="+mn-ea"/>
                <a:cs typeface="+mn-cs"/>
              </a:rPr>
              <a:t>element nodes</a:t>
            </a:r>
            <a:r>
              <a:rPr lang="cs-CZ" sz="1200" b="0" i="0" u="none" strike="noStrike" kern="1200" baseline="0">
                <a:solidFill>
                  <a:schemeClr val="tx1"/>
                </a:solidFill>
                <a:latin typeface="+mn-lt"/>
                <a:ea typeface="+mn-ea"/>
                <a:cs typeface="+mn-cs"/>
              </a:rPr>
              <a:t>), </a:t>
            </a:r>
            <a:r>
              <a:rPr lang="cs-CZ" sz="1200" b="1" i="0" u="none" strike="noStrike" kern="1200" baseline="0">
                <a:solidFill>
                  <a:schemeClr val="tx1"/>
                </a:solidFill>
                <a:latin typeface="+mn-lt"/>
                <a:ea typeface="+mn-ea"/>
                <a:cs typeface="+mn-cs"/>
              </a:rPr>
              <a:t>texty</a:t>
            </a:r>
            <a:r>
              <a:rPr lang="cs-CZ" sz="1200" b="0" i="0" u="none" strike="noStrike" kern="1200" baseline="0">
                <a:solidFill>
                  <a:schemeClr val="tx1"/>
                </a:solidFill>
                <a:latin typeface="+mn-lt"/>
                <a:ea typeface="+mn-ea"/>
                <a:cs typeface="+mn-cs"/>
              </a:rPr>
              <a:t> (</a:t>
            </a:r>
            <a:r>
              <a:rPr lang="cs-CZ" sz="1200" b="0" i="1" u="none" strike="noStrike" kern="1200" baseline="0">
                <a:solidFill>
                  <a:schemeClr val="tx1"/>
                </a:solidFill>
                <a:latin typeface="+mn-lt"/>
                <a:ea typeface="+mn-ea"/>
                <a:cs typeface="+mn-cs"/>
              </a:rPr>
              <a:t>text nodes</a:t>
            </a:r>
            <a:r>
              <a:rPr lang="cs-CZ" sz="1200" b="0" i="0" u="none" strike="noStrike" kern="1200" baseline="0">
                <a:solidFill>
                  <a:schemeClr val="tx1"/>
                </a:solidFill>
                <a:latin typeface="+mn-lt"/>
                <a:ea typeface="+mn-ea"/>
                <a:cs typeface="+mn-cs"/>
              </a:rPr>
              <a:t>) nebo </a:t>
            </a:r>
            <a:r>
              <a:rPr lang="cs-CZ" sz="1200" b="1" i="0" u="none" strike="noStrike" kern="1200" baseline="0">
                <a:solidFill>
                  <a:schemeClr val="tx1"/>
                </a:solidFill>
                <a:latin typeface="+mn-lt"/>
                <a:ea typeface="+mn-ea"/>
                <a:cs typeface="+mn-cs"/>
              </a:rPr>
              <a:t>atributy</a:t>
            </a:r>
            <a:r>
              <a:rPr lang="cs-CZ" sz="1200" b="0" i="0" u="none" strike="noStrike" kern="1200" baseline="0">
                <a:solidFill>
                  <a:schemeClr val="tx1"/>
                </a:solidFill>
                <a:latin typeface="+mn-lt"/>
                <a:ea typeface="+mn-ea"/>
                <a:cs typeface="+mn-cs"/>
              </a:rPr>
              <a:t> (</a:t>
            </a:r>
            <a:r>
              <a:rPr lang="cs-CZ" sz="1200" b="0" i="1" u="none" strike="noStrike" kern="1200" baseline="0">
                <a:solidFill>
                  <a:schemeClr val="tx1"/>
                </a:solidFill>
                <a:latin typeface="+mn-lt"/>
                <a:ea typeface="+mn-ea"/>
                <a:cs typeface="+mn-cs"/>
              </a:rPr>
              <a:t>attribute nodes</a:t>
            </a:r>
            <a:r>
              <a:rPr lang="cs-CZ" sz="1200" b="0" i="0" u="none" strike="noStrike" kern="1200" baseline="0">
                <a:solidFill>
                  <a:schemeClr val="tx1"/>
                </a:solidFill>
                <a:latin typeface="+mn-lt"/>
                <a:ea typeface="+mn-ea"/>
                <a:cs typeface="+mn-cs"/>
              </a:rPr>
              <a:t>).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Protože jde o samostatné objekty, mají své </a:t>
            </a:r>
            <a:r>
              <a:rPr lang="cs-CZ" sz="1200" b="1" i="0" u="none" strike="noStrike" kern="1200" baseline="0">
                <a:solidFill>
                  <a:schemeClr val="tx1"/>
                </a:solidFill>
                <a:latin typeface="+mn-lt"/>
                <a:ea typeface="+mn-ea"/>
                <a:cs typeface="+mn-cs"/>
              </a:rPr>
              <a:t>vlastnosti</a:t>
            </a:r>
            <a:r>
              <a:rPr lang="cs-CZ" sz="1200" b="0" i="0" u="none" strike="noStrike" kern="1200" baseline="0">
                <a:solidFill>
                  <a:schemeClr val="tx1"/>
                </a:solidFill>
                <a:latin typeface="+mn-lt"/>
                <a:ea typeface="+mn-ea"/>
                <a:cs typeface="+mn-cs"/>
              </a:rPr>
              <a:t> (</a:t>
            </a:r>
            <a:r>
              <a:rPr lang="cs-CZ" sz="1200" b="0" i="1" u="none" strike="noStrike" kern="1200" baseline="0">
                <a:solidFill>
                  <a:schemeClr val="tx1"/>
                </a:solidFill>
                <a:latin typeface="+mn-lt"/>
                <a:ea typeface="+mn-ea"/>
                <a:cs typeface="+mn-cs"/>
              </a:rPr>
              <a:t>properties</a:t>
            </a:r>
            <a:r>
              <a:rPr lang="cs-CZ" sz="1200" b="0" i="0" u="none" strike="noStrike" kern="1200" baseline="0">
                <a:solidFill>
                  <a:schemeClr val="tx1"/>
                </a:solidFill>
                <a:latin typeface="+mn-lt"/>
                <a:ea typeface="+mn-ea"/>
                <a:cs typeface="+mn-cs"/>
              </a:rPr>
              <a:t>) a </a:t>
            </a:r>
            <a:r>
              <a:rPr lang="cs-CZ" sz="1200" b="1" i="0" u="none" strike="noStrike" kern="1200" baseline="0">
                <a:solidFill>
                  <a:schemeClr val="tx1"/>
                </a:solidFill>
                <a:latin typeface="+mn-lt"/>
                <a:ea typeface="+mn-ea"/>
                <a:cs typeface="+mn-cs"/>
              </a:rPr>
              <a:t>metody</a:t>
            </a:r>
            <a:r>
              <a:rPr lang="cs-CZ" sz="1200" b="0" i="0" u="none" strike="noStrike" kern="1200" baseline="0">
                <a:solidFill>
                  <a:schemeClr val="tx1"/>
                </a:solidFill>
                <a:latin typeface="+mn-lt"/>
                <a:ea typeface="+mn-ea"/>
                <a:cs typeface="+mn-cs"/>
              </a:rPr>
              <a:t> (</a:t>
            </a:r>
            <a:r>
              <a:rPr lang="cs-CZ" sz="1200" b="0" i="1" u="none" strike="noStrike" kern="1200" baseline="0">
                <a:solidFill>
                  <a:schemeClr val="tx1"/>
                </a:solidFill>
                <a:latin typeface="+mn-lt"/>
                <a:ea typeface="+mn-ea"/>
                <a:cs typeface="+mn-cs"/>
              </a:rPr>
              <a:t>methods</a:t>
            </a:r>
            <a:r>
              <a:rPr lang="cs-CZ" sz="1200" b="0" i="0" u="none" strike="noStrike" kern="1200" baseline="0">
                <a:solidFill>
                  <a:schemeClr val="tx1"/>
                </a:solidFill>
                <a:latin typeface="+mn-lt"/>
                <a:ea typeface="+mn-ea"/>
                <a:cs typeface="+mn-cs"/>
              </a:rPr>
              <a:t>). Díky metodám objektu document, jako jsou např. </a:t>
            </a:r>
            <a:r>
              <a:rPr lang="cs-CZ" sz="1200" b="0" i="1" u="none" strike="noStrike" kern="1200" baseline="0">
                <a:solidFill>
                  <a:schemeClr val="tx1"/>
                </a:solidFill>
                <a:latin typeface="+mn-lt"/>
                <a:ea typeface="+mn-ea"/>
                <a:cs typeface="+mn-cs"/>
              </a:rPr>
              <a:t>document.getElementById() </a:t>
            </a:r>
            <a:r>
              <a:rPr lang="cs-CZ" sz="1200" b="0" i="0" u="none" strike="noStrike" kern="1200" baseline="0">
                <a:solidFill>
                  <a:schemeClr val="tx1"/>
                </a:solidFill>
                <a:latin typeface="+mn-lt"/>
                <a:ea typeface="+mn-ea"/>
                <a:cs typeface="+mn-cs"/>
              </a:rPr>
              <a:t>či </a:t>
            </a:r>
            <a:r>
              <a:rPr lang="cs-CZ" sz="1200" b="0" i="1" u="none" strike="noStrike" kern="1200" baseline="0">
                <a:solidFill>
                  <a:schemeClr val="tx1"/>
                </a:solidFill>
                <a:latin typeface="+mn-lt"/>
                <a:ea typeface="+mn-ea"/>
                <a:cs typeface="+mn-cs"/>
              </a:rPr>
              <a:t>document.getElementsByTagName()</a:t>
            </a:r>
            <a:r>
              <a:rPr lang="cs-CZ" sz="1200" b="0" i="0" u="none" strike="noStrike" kern="1200" baseline="0">
                <a:solidFill>
                  <a:schemeClr val="tx1"/>
                </a:solidFill>
                <a:latin typeface="+mn-lt"/>
                <a:ea typeface="+mn-ea"/>
                <a:cs typeface="+mn-cs"/>
              </a:rPr>
              <a:t>, je možné prostřednictvím JavaScriptu přistupovat k vlastnostem a metodám jednotlivých objektů stránky a dynamicky je měnit.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Součástí koncepce DOM je rovněž ošetření možných </a:t>
            </a:r>
            <a:r>
              <a:rPr lang="cs-CZ" sz="1200" b="1" i="0" u="none" strike="noStrike" kern="1200" baseline="0">
                <a:solidFill>
                  <a:schemeClr val="tx1"/>
                </a:solidFill>
                <a:latin typeface="+mn-lt"/>
                <a:ea typeface="+mn-ea"/>
                <a:cs typeface="+mn-cs"/>
              </a:rPr>
              <a:t>událostí</a:t>
            </a:r>
            <a:r>
              <a:rPr lang="cs-CZ" sz="1200" b="0" i="0" u="none" strike="noStrike" kern="1200" baseline="0">
                <a:solidFill>
                  <a:schemeClr val="tx1"/>
                </a:solidFill>
                <a:latin typeface="+mn-lt"/>
                <a:ea typeface="+mn-ea"/>
                <a:cs typeface="+mn-cs"/>
              </a:rPr>
              <a:t> (</a:t>
            </a:r>
            <a:r>
              <a:rPr lang="cs-CZ" sz="1200" b="0" i="1" u="none" strike="noStrike" kern="1200" baseline="0">
                <a:solidFill>
                  <a:schemeClr val="tx1"/>
                </a:solidFill>
                <a:latin typeface="+mn-lt"/>
                <a:ea typeface="+mn-ea"/>
                <a:cs typeface="+mn-cs"/>
              </a:rPr>
              <a:t>events</a:t>
            </a:r>
            <a:r>
              <a:rPr lang="cs-CZ" sz="1200" b="0" i="0" u="none" strike="noStrike" kern="1200" baseline="0">
                <a:solidFill>
                  <a:schemeClr val="tx1"/>
                </a:solidFill>
                <a:latin typeface="+mn-lt"/>
                <a:ea typeface="+mn-ea"/>
                <a:cs typeface="+mn-cs"/>
              </a:rPr>
              <a:t>), které mohou být na webové stránce vyvolány interakcemi uživatele (pohyby myší, stisknutím kláves a tlačítek), ale také interakcí prostředí (načítání stránky, chybovou událostí). Objekt stránky tak může být spojen s "naslouchačem" pro určitou událost (</a:t>
            </a:r>
            <a:r>
              <a:rPr lang="cs-CZ" sz="1200" b="0" i="1" u="none" strike="noStrike" kern="1200" baseline="0">
                <a:solidFill>
                  <a:schemeClr val="tx1"/>
                </a:solidFill>
                <a:latin typeface="+mn-lt"/>
                <a:ea typeface="+mn-ea"/>
                <a:cs typeface="+mn-cs"/>
              </a:rPr>
              <a:t>EventListener</a:t>
            </a:r>
            <a:r>
              <a:rPr lang="cs-CZ" sz="1200" b="0" i="0" u="none" strike="noStrike" kern="1200" baseline="0">
                <a:solidFill>
                  <a:schemeClr val="tx1"/>
                </a:solidFill>
                <a:latin typeface="+mn-lt"/>
                <a:ea typeface="+mn-ea"/>
                <a:cs typeface="+mn-cs"/>
              </a:rPr>
              <a:t>) a jejím ošetřením (</a:t>
            </a:r>
            <a:r>
              <a:rPr lang="cs-CZ" sz="1200" b="0" i="1" u="none" strike="noStrike" kern="1200" baseline="0">
                <a:solidFill>
                  <a:schemeClr val="tx1"/>
                </a:solidFill>
                <a:latin typeface="+mn-lt"/>
                <a:ea typeface="+mn-ea"/>
                <a:cs typeface="+mn-cs"/>
              </a:rPr>
              <a:t>handler</a:t>
            </a:r>
            <a:r>
              <a:rPr lang="cs-CZ" sz="1200" b="0" i="0" u="none" strike="noStrike" kern="1200" baseline="0">
                <a:solidFill>
                  <a:schemeClr val="tx1"/>
                </a:solidFill>
                <a:latin typeface="+mn-lt"/>
                <a:ea typeface="+mn-ea"/>
                <a:cs typeface="+mn-cs"/>
              </a:rPr>
              <a:t>) - ohlasovou metodou, kterou v JS tvoří anonymní callback funkce.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Javascript ovšem obsahuje i několik objektů, prostřednictvím kterých je možné zjišťovat vlastnosti prohlížeče a ovlivňovat jeho chování. Tento koncept označujeme zkratkou </a:t>
            </a:r>
            <a:r>
              <a:rPr lang="cs-CZ" sz="1200" b="1" i="0" u="none" strike="noStrike" kern="1200" baseline="0">
                <a:solidFill>
                  <a:schemeClr val="tx1"/>
                </a:solidFill>
                <a:latin typeface="+mn-lt"/>
                <a:ea typeface="+mn-ea"/>
                <a:cs typeface="+mn-cs"/>
              </a:rPr>
              <a:t>BOM</a:t>
            </a:r>
            <a:r>
              <a:rPr lang="cs-CZ" sz="1200" b="0" i="0" u="none" strike="noStrike" kern="1200" baseline="0">
                <a:solidFill>
                  <a:schemeClr val="tx1"/>
                </a:solidFill>
                <a:latin typeface="+mn-lt"/>
                <a:ea typeface="+mn-ea"/>
                <a:cs typeface="+mn-cs"/>
              </a:rPr>
              <a:t> (</a:t>
            </a:r>
            <a:r>
              <a:rPr lang="cs-CZ" sz="1200" b="0" i="1" u="none" strike="noStrike" kern="1200" baseline="0">
                <a:solidFill>
                  <a:schemeClr val="tx1"/>
                </a:solidFill>
                <a:latin typeface="+mn-lt"/>
                <a:ea typeface="+mn-ea"/>
                <a:cs typeface="+mn-cs"/>
              </a:rPr>
              <a:t>Browser Object Model </a:t>
            </a:r>
            <a:r>
              <a:rPr lang="cs-CZ" sz="1200" b="0" i="0" u="none" strike="noStrike" kern="1200" baseline="0">
                <a:solidFill>
                  <a:schemeClr val="tx1"/>
                </a:solidFill>
                <a:latin typeface="+mn-lt"/>
                <a:ea typeface="+mn-ea"/>
                <a:cs typeface="+mn-cs"/>
              </a:rPr>
              <a:t>- </a:t>
            </a:r>
            <a:r>
              <a:rPr lang="cs-CZ" sz="1200" b="1" i="0" u="none" strike="noStrike" kern="1200" baseline="0">
                <a:solidFill>
                  <a:schemeClr val="tx1"/>
                </a:solidFill>
                <a:latin typeface="+mn-lt"/>
                <a:ea typeface="+mn-ea"/>
                <a:cs typeface="+mn-cs"/>
              </a:rPr>
              <a:t>objektový model prohlížeče</a:t>
            </a:r>
            <a:r>
              <a:rPr lang="cs-CZ" sz="1200" b="0" i="0" u="none" strike="noStrike" kern="1200" baseline="0">
                <a:solidFill>
                  <a:schemeClr val="tx1"/>
                </a:solidFill>
                <a:latin typeface="+mn-lt"/>
                <a:ea typeface="+mn-ea"/>
                <a:cs typeface="+mn-cs"/>
              </a:rPr>
              <a:t>). Vychází ze základního objektu </a:t>
            </a:r>
            <a:r>
              <a:rPr lang="cs-CZ" sz="1200" b="1" i="1" u="none" strike="noStrike" kern="1200" baseline="0">
                <a:solidFill>
                  <a:schemeClr val="tx1"/>
                </a:solidFill>
                <a:latin typeface="+mn-lt"/>
                <a:ea typeface="+mn-ea"/>
                <a:cs typeface="+mn-cs"/>
              </a:rPr>
              <a:t>window</a:t>
            </a:r>
            <a:r>
              <a:rPr lang="cs-CZ" sz="1200" b="0" i="0" u="none" strike="noStrike" kern="1200" baseline="0">
                <a:solidFill>
                  <a:schemeClr val="tx1"/>
                </a:solidFill>
                <a:latin typeface="+mn-lt"/>
                <a:ea typeface="+mn-ea"/>
                <a:cs typeface="+mn-cs"/>
              </a:rPr>
              <a:t>, který odkazuje na okno prohlížeče. Jiné objekty zase například umožňují přistupovat k atributům obrazovky (</a:t>
            </a:r>
            <a:r>
              <a:rPr lang="cs-CZ" sz="1200" b="1" i="1" u="none" strike="noStrike" kern="1200" baseline="0">
                <a:solidFill>
                  <a:schemeClr val="tx1"/>
                </a:solidFill>
                <a:latin typeface="+mn-lt"/>
                <a:ea typeface="+mn-ea"/>
                <a:cs typeface="+mn-cs"/>
              </a:rPr>
              <a:t>screen</a:t>
            </a:r>
            <a:r>
              <a:rPr lang="cs-CZ" sz="1200" b="0" i="0" u="none" strike="noStrike" kern="1200" baseline="0">
                <a:solidFill>
                  <a:schemeClr val="tx1"/>
                </a:solidFill>
                <a:latin typeface="+mn-lt"/>
                <a:ea typeface="+mn-ea"/>
                <a:cs typeface="+mn-cs"/>
              </a:rPr>
              <a:t>) nebo k historii prohlížených stránek (</a:t>
            </a:r>
            <a:r>
              <a:rPr lang="cs-CZ" sz="1200" b="1" i="1" u="none" strike="noStrike" kern="1200" baseline="0">
                <a:solidFill>
                  <a:schemeClr val="tx1"/>
                </a:solidFill>
                <a:latin typeface="+mn-lt"/>
                <a:ea typeface="+mn-ea"/>
                <a:cs typeface="+mn-cs"/>
              </a:rPr>
              <a:t>history</a:t>
            </a:r>
            <a:r>
              <a:rPr lang="cs-CZ" sz="1200" b="0" i="0" u="none" strike="noStrike" kern="1200" baseline="0">
                <a:solidFill>
                  <a:schemeClr val="tx1"/>
                </a:solidFill>
                <a:latin typeface="+mn-lt"/>
                <a:ea typeface="+mn-ea"/>
                <a:cs typeface="+mn-cs"/>
              </a:rPr>
              <a:t>). </a:t>
            </a: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7</a:t>
            </a:fld>
            <a:endParaRPr lang="cs-CZ"/>
          </a:p>
        </p:txBody>
      </p:sp>
    </p:spTree>
    <p:extLst>
      <p:ext uri="{BB962C8B-B14F-4D97-AF65-F5344CB8AC3E}">
        <p14:creationId xmlns:p14="http://schemas.microsoft.com/office/powerpoint/2010/main" val="42727433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Javascriptový vývojář na straně klienta musí počítat s řadou </a:t>
            </a:r>
            <a:r>
              <a:rPr lang="cs-CZ" sz="1200" b="1" i="0" u="none" strike="noStrike" kern="1200" baseline="0">
                <a:solidFill>
                  <a:schemeClr val="tx1"/>
                </a:solidFill>
                <a:latin typeface="+mn-lt"/>
                <a:ea typeface="+mn-ea"/>
                <a:cs typeface="+mn-cs"/>
              </a:rPr>
              <a:t>omezení a rizik</a:t>
            </a:r>
            <a:r>
              <a:rPr lang="cs-CZ" sz="1200" b="0" i="0" u="none" strike="noStrike" kern="1200" baseline="0">
                <a:solidFill>
                  <a:schemeClr val="tx1"/>
                </a:solidFill>
                <a:latin typeface="+mn-lt"/>
                <a:ea typeface="+mn-ea"/>
                <a:cs typeface="+mn-cs"/>
              </a:rPr>
              <a:t>, které mohou způsobit nesprávné fungování jeho kódu. Moderní verze jazyka ECMA Script nepodporují starší prohlížeče, chybějící statická kontrola datových typů vede k chybám, které se projeví až za běhu skriptu, rozsáhlejší aplikace jsou často nepřehlednou soustavou na sobě závislých modulů… </a:t>
            </a:r>
          </a:p>
          <a:p>
            <a:pPr marL="171450" indent="-171450">
              <a:buFont typeface="Arial" panose="020B0604020202020204" pitchFamily="34" charset="0"/>
              <a:buChar char="•"/>
            </a:pPr>
            <a:r>
              <a:rPr lang="cs-CZ" sz="1200" b="0" i="0" kern="1200">
                <a:solidFill>
                  <a:schemeClr val="tx1"/>
                </a:solidFill>
                <a:effectLst/>
                <a:latin typeface="+mn-lt"/>
                <a:ea typeface="+mn-ea"/>
                <a:cs typeface="+mn-cs"/>
              </a:rPr>
              <a:t>Řešením pro chybějící rozhraní (absence</a:t>
            </a:r>
            <a:r>
              <a:rPr lang="cs-CZ" sz="1200" b="0" i="0" kern="1200" baseline="0">
                <a:solidFill>
                  <a:schemeClr val="tx1"/>
                </a:solidFill>
                <a:effectLst/>
                <a:latin typeface="+mn-lt"/>
                <a:ea typeface="+mn-ea"/>
                <a:cs typeface="+mn-cs"/>
              </a:rPr>
              <a:t> podpory nějaké funkčnosti JS ve starších prohlížečích</a:t>
            </a:r>
            <a:r>
              <a:rPr lang="cs-CZ" sz="1200" b="0" i="0" kern="1200">
                <a:solidFill>
                  <a:schemeClr val="tx1"/>
                </a:solidFill>
                <a:effectLst/>
                <a:latin typeface="+mn-lt"/>
                <a:ea typeface="+mn-ea"/>
                <a:cs typeface="+mn-cs"/>
              </a:rPr>
              <a:t>) jsou</a:t>
            </a:r>
            <a:r>
              <a:rPr lang="cs-CZ" sz="1200" b="0" i="0" kern="1200" baseline="0">
                <a:solidFill>
                  <a:schemeClr val="tx1"/>
                </a:solidFill>
                <a:effectLst/>
                <a:latin typeface="+mn-lt"/>
                <a:ea typeface="+mn-ea"/>
                <a:cs typeface="+mn-cs"/>
              </a:rPr>
              <a:t> tzv.</a:t>
            </a:r>
            <a:r>
              <a:rPr lang="cs-CZ" sz="1200" b="0" i="0" kern="1200">
                <a:solidFill>
                  <a:schemeClr val="tx1"/>
                </a:solidFill>
                <a:effectLst/>
                <a:latin typeface="+mn-lt"/>
                <a:ea typeface="+mn-ea"/>
                <a:cs typeface="+mn-cs"/>
              </a:rPr>
              <a:t> </a:t>
            </a:r>
            <a:r>
              <a:rPr lang="cs-CZ" sz="1200" b="1" i="0" kern="1200">
                <a:solidFill>
                  <a:schemeClr val="tx1"/>
                </a:solidFill>
                <a:effectLst/>
                <a:latin typeface="+mn-lt"/>
                <a:ea typeface="+mn-ea"/>
                <a:cs typeface="+mn-cs"/>
              </a:rPr>
              <a:t>polyfilly</a:t>
            </a:r>
            <a:r>
              <a:rPr lang="cs-CZ" sz="1200" b="0" i="0" kern="1200">
                <a:solidFill>
                  <a:schemeClr val="tx1"/>
                </a:solidFill>
                <a:effectLst/>
                <a:latin typeface="+mn-lt"/>
                <a:ea typeface="+mn-ea"/>
                <a:cs typeface="+mn-cs"/>
              </a:rPr>
              <a:t>, neboli knihovny, které v případě potřeby chybějící funkcionalitu dodají. </a:t>
            </a:r>
          </a:p>
          <a:p>
            <a:pPr marL="171450" indent="-171450">
              <a:buFont typeface="Arial" panose="020B0604020202020204" pitchFamily="34" charset="0"/>
              <a:buChar char="•"/>
            </a:pPr>
            <a:r>
              <a:rPr lang="cs-CZ" sz="1200" b="0" i="0" kern="1200">
                <a:solidFill>
                  <a:schemeClr val="tx1"/>
                </a:solidFill>
                <a:effectLst/>
                <a:latin typeface="+mn-lt"/>
                <a:ea typeface="+mn-ea"/>
                <a:cs typeface="+mn-cs"/>
              </a:rPr>
              <a:t>Chceme-li využívat všech možností nových</a:t>
            </a:r>
            <a:r>
              <a:rPr lang="cs-CZ" sz="1200" b="0" i="0" kern="1200" baseline="0">
                <a:solidFill>
                  <a:schemeClr val="tx1"/>
                </a:solidFill>
                <a:effectLst/>
                <a:latin typeface="+mn-lt"/>
                <a:ea typeface="+mn-ea"/>
                <a:cs typeface="+mn-cs"/>
              </a:rPr>
              <a:t> verzí ECMA Scriptu, můžeme </a:t>
            </a:r>
            <a:r>
              <a:rPr lang="cs-CZ" sz="1200" b="0" i="0" kern="1200">
                <a:solidFill>
                  <a:schemeClr val="tx1"/>
                </a:solidFill>
                <a:effectLst/>
                <a:latin typeface="+mn-lt"/>
                <a:ea typeface="+mn-ea"/>
                <a:cs typeface="+mn-cs"/>
              </a:rPr>
              <a:t>zvolit metodu zvanou </a:t>
            </a:r>
            <a:r>
              <a:rPr lang="cs-CZ" sz="1200" b="1" i="0" kern="1200">
                <a:solidFill>
                  <a:schemeClr val="tx1"/>
                </a:solidFill>
                <a:effectLst/>
                <a:latin typeface="+mn-lt"/>
                <a:ea typeface="+mn-ea"/>
                <a:cs typeface="+mn-cs"/>
              </a:rPr>
              <a:t>transpilace</a:t>
            </a:r>
            <a:r>
              <a:rPr lang="cs-CZ" sz="1200" b="0" i="0" kern="1200">
                <a:solidFill>
                  <a:schemeClr val="tx1"/>
                </a:solidFill>
                <a:effectLst/>
                <a:latin typeface="+mn-lt"/>
                <a:ea typeface="+mn-ea"/>
                <a:cs typeface="+mn-cs"/>
              </a:rPr>
              <a:t>, která zdrojový kód převede do podoby kompatibilní se specifikovanou sadou prohlížečů. Nejlepším nástrojem pro tento účel je </a:t>
            </a:r>
            <a:r>
              <a:rPr lang="cs-CZ" sz="1200" b="1" i="0" u="none" strike="noStrike" kern="1200">
                <a:solidFill>
                  <a:schemeClr val="tx1"/>
                </a:solidFill>
                <a:effectLst/>
                <a:latin typeface="+mn-lt"/>
                <a:ea typeface="+mn-ea"/>
                <a:cs typeface="+mn-cs"/>
                <a:hlinkClick r:id="rId3"/>
              </a:rPr>
              <a:t>Babel</a:t>
            </a:r>
            <a:r>
              <a:rPr lang="cs-CZ" sz="1200" b="0" i="0" kern="1200">
                <a:solidFill>
                  <a:schemeClr val="tx1"/>
                </a:solidFill>
                <a:effectLst/>
                <a:latin typeface="+mn-lt"/>
                <a:ea typeface="+mn-ea"/>
                <a:cs typeface="+mn-cs"/>
              </a:rPr>
              <a:t>. </a:t>
            </a:r>
          </a:p>
          <a:p>
            <a:pPr marL="171450" indent="-171450">
              <a:buFont typeface="Arial" panose="020B0604020202020204" pitchFamily="34" charset="0"/>
              <a:buChar char="•"/>
            </a:pPr>
            <a:r>
              <a:rPr lang="cs-CZ" sz="1200" b="1" i="0" kern="1200">
                <a:solidFill>
                  <a:schemeClr val="tx1"/>
                </a:solidFill>
                <a:effectLst/>
                <a:latin typeface="+mn-lt"/>
                <a:ea typeface="+mn-ea"/>
                <a:cs typeface="+mn-cs"/>
              </a:rPr>
              <a:t>TypeScript</a:t>
            </a:r>
            <a:r>
              <a:rPr lang="cs-CZ" sz="1200" b="0" i="0" kern="1200">
                <a:solidFill>
                  <a:schemeClr val="tx1"/>
                </a:solidFill>
                <a:effectLst/>
                <a:latin typeface="+mn-lt"/>
                <a:ea typeface="+mn-ea"/>
                <a:cs typeface="+mn-cs"/>
              </a:rPr>
              <a:t> je open-source programovací jazyk vytvořený a spravovaný firmou Microsoft. Jedná se o nadstavbu nad jazykem JS, která jej rozšiřuje o statické typování a další atributy, které známe z objektově orientovaného programování (třídy, moduly, a další). Kód psaný v TypeScriptu se následně kompiluje do verze JavaScriptu kompatibilní</a:t>
            </a:r>
            <a:r>
              <a:rPr lang="cs-CZ" sz="1200" b="0" i="0" kern="1200" baseline="0">
                <a:solidFill>
                  <a:schemeClr val="tx1"/>
                </a:solidFill>
                <a:effectLst/>
                <a:latin typeface="+mn-lt"/>
                <a:ea typeface="+mn-ea"/>
                <a:cs typeface="+mn-cs"/>
              </a:rPr>
              <a:t> s většinou prohlížečů.</a:t>
            </a:r>
          </a:p>
          <a:p>
            <a:pPr marL="171450" indent="-171450">
              <a:buFont typeface="Arial" panose="020B0604020202020204" pitchFamily="34" charset="0"/>
              <a:buChar char="•"/>
            </a:pPr>
            <a:r>
              <a:rPr lang="cs-CZ" sz="1200" b="1" i="0" kern="1200">
                <a:solidFill>
                  <a:schemeClr val="tx1"/>
                </a:solidFill>
                <a:effectLst/>
                <a:latin typeface="+mn-lt"/>
                <a:ea typeface="+mn-ea"/>
                <a:cs typeface="+mn-cs"/>
              </a:rPr>
              <a:t>Webpack</a:t>
            </a:r>
            <a:r>
              <a:rPr lang="cs-CZ" sz="1200" b="0" i="0" kern="1200">
                <a:solidFill>
                  <a:schemeClr val="tx1"/>
                </a:solidFill>
                <a:effectLst/>
                <a:latin typeface="+mn-lt"/>
                <a:ea typeface="+mn-ea"/>
                <a:cs typeface="+mn-cs"/>
              </a:rPr>
              <a:t> je nástroj označovaný jako </a:t>
            </a:r>
            <a:r>
              <a:rPr lang="cs-CZ" sz="1200" b="0" i="1" kern="1200">
                <a:solidFill>
                  <a:schemeClr val="tx1"/>
                </a:solidFill>
                <a:effectLst/>
                <a:latin typeface="+mn-lt"/>
                <a:ea typeface="+mn-ea"/>
                <a:cs typeface="+mn-cs"/>
              </a:rPr>
              <a:t>bundler</a:t>
            </a:r>
            <a:r>
              <a:rPr lang="cs-CZ" sz="1200" b="0" i="0" kern="1200">
                <a:solidFill>
                  <a:schemeClr val="tx1"/>
                </a:solidFill>
                <a:effectLst/>
                <a:latin typeface="+mn-lt"/>
                <a:ea typeface="+mn-ea"/>
                <a:cs typeface="+mn-cs"/>
              </a:rPr>
              <a:t> ("balíčkovač"). Analyzuje kód javascriptových aplikací, zjišťuje jeho závislosti na jednotlivých modulech a poté vytváří jediný</a:t>
            </a:r>
            <a:r>
              <a:rPr lang="cs-CZ" sz="1200" b="0" i="0" kern="1200" baseline="0">
                <a:solidFill>
                  <a:schemeClr val="tx1"/>
                </a:solidFill>
                <a:effectLst/>
                <a:latin typeface="+mn-lt"/>
                <a:ea typeface="+mn-ea"/>
                <a:cs typeface="+mn-cs"/>
              </a:rPr>
              <a:t> společný</a:t>
            </a:r>
            <a:r>
              <a:rPr lang="cs-CZ" sz="1200" b="0" i="0" kern="1200">
                <a:solidFill>
                  <a:schemeClr val="tx1"/>
                </a:solidFill>
                <a:effectLst/>
                <a:latin typeface="+mn-lt"/>
                <a:ea typeface="+mn-ea"/>
                <a:cs typeface="+mn-cs"/>
              </a:rPr>
              <a:t> výstupní JS soubor, který obsahuje vše v optimalizované podobě. Pomocí tzv. loaderů je možné tyto soubory zase rozdělit. </a:t>
            </a:r>
          </a:p>
          <a:p>
            <a:pPr marL="171450" indent="-171450">
              <a:buFont typeface="Arial" panose="020B0604020202020204" pitchFamily="34" charset="0"/>
              <a:buChar char="•"/>
            </a:pPr>
            <a:r>
              <a:rPr lang="cs-CZ" sz="1200" b="0" i="0" kern="1200">
                <a:solidFill>
                  <a:schemeClr val="tx1"/>
                </a:solidFill>
                <a:effectLst/>
                <a:latin typeface="+mn-lt"/>
                <a:ea typeface="+mn-ea"/>
                <a:cs typeface="+mn-cs"/>
              </a:rPr>
              <a:t>S ohledem na někdy komplikovanou</a:t>
            </a:r>
            <a:r>
              <a:rPr lang="cs-CZ" sz="1200" b="0" i="0" kern="1200" baseline="0">
                <a:solidFill>
                  <a:schemeClr val="tx1"/>
                </a:solidFill>
                <a:effectLst/>
                <a:latin typeface="+mn-lt"/>
                <a:ea typeface="+mn-ea"/>
                <a:cs typeface="+mn-cs"/>
              </a:rPr>
              <a:t> konfiguraci Webpacku č</a:t>
            </a:r>
            <a:r>
              <a:rPr lang="cs-CZ" sz="1200" b="0" i="0" kern="1200">
                <a:solidFill>
                  <a:schemeClr val="tx1"/>
                </a:solidFill>
                <a:effectLst/>
                <a:latin typeface="+mn-lt"/>
                <a:ea typeface="+mn-ea"/>
                <a:cs typeface="+mn-cs"/>
              </a:rPr>
              <a:t>ást</a:t>
            </a:r>
            <a:r>
              <a:rPr lang="cs-CZ" sz="1200" b="0" i="0" kern="1200" baseline="0">
                <a:solidFill>
                  <a:schemeClr val="tx1"/>
                </a:solidFill>
                <a:effectLst/>
                <a:latin typeface="+mn-lt"/>
                <a:ea typeface="+mn-ea"/>
                <a:cs typeface="+mn-cs"/>
              </a:rPr>
              <a:t> vývojářů stále pro optimalizaci kódu JS upřednostňuje s</a:t>
            </a:r>
            <a:r>
              <a:rPr lang="cs-CZ" sz="1200" b="0" i="0" kern="1200">
                <a:solidFill>
                  <a:schemeClr val="tx1"/>
                </a:solidFill>
                <a:effectLst/>
                <a:latin typeface="+mn-lt"/>
                <a:ea typeface="+mn-ea"/>
                <a:cs typeface="+mn-cs"/>
              </a:rPr>
              <a:t>amostatné</a:t>
            </a:r>
            <a:r>
              <a:rPr lang="cs-CZ" sz="1200" b="0" i="0" kern="1200" baseline="0">
                <a:solidFill>
                  <a:schemeClr val="tx1"/>
                </a:solidFill>
                <a:effectLst/>
                <a:latin typeface="+mn-lt"/>
                <a:ea typeface="+mn-ea"/>
                <a:cs typeface="+mn-cs"/>
              </a:rPr>
              <a:t> spouštěče úloh (</a:t>
            </a:r>
            <a:r>
              <a:rPr lang="cs-CZ" sz="1200" b="0" i="1" kern="1200" baseline="0">
                <a:solidFill>
                  <a:schemeClr val="tx1"/>
                </a:solidFill>
                <a:effectLst/>
                <a:latin typeface="+mn-lt"/>
                <a:ea typeface="+mn-ea"/>
                <a:cs typeface="+mn-cs"/>
              </a:rPr>
              <a:t>task runners</a:t>
            </a:r>
            <a:r>
              <a:rPr lang="cs-CZ" sz="1200" b="0" i="0" kern="1200" baseline="0">
                <a:solidFill>
                  <a:schemeClr val="tx1"/>
                </a:solidFill>
                <a:effectLst/>
                <a:latin typeface="+mn-lt"/>
                <a:ea typeface="+mn-ea"/>
                <a:cs typeface="+mn-cs"/>
              </a:rPr>
              <a:t>), jako jsou </a:t>
            </a:r>
            <a:r>
              <a:rPr lang="cs-CZ" sz="1200" b="1" i="0" kern="1200" baseline="0">
                <a:solidFill>
                  <a:schemeClr val="tx1"/>
                </a:solidFill>
                <a:effectLst/>
                <a:latin typeface="+mn-lt"/>
                <a:ea typeface="+mn-ea"/>
                <a:cs typeface="+mn-cs"/>
              </a:rPr>
              <a:t>Grunt</a:t>
            </a:r>
            <a:r>
              <a:rPr lang="cs-CZ" sz="1200" b="0" i="0" kern="1200" baseline="0">
                <a:solidFill>
                  <a:schemeClr val="tx1"/>
                </a:solidFill>
                <a:effectLst/>
                <a:latin typeface="+mn-lt"/>
                <a:ea typeface="+mn-ea"/>
                <a:cs typeface="+mn-cs"/>
              </a:rPr>
              <a:t> nebo </a:t>
            </a:r>
            <a:r>
              <a:rPr lang="cs-CZ" sz="1200" b="1" i="0" kern="1200" baseline="0">
                <a:solidFill>
                  <a:schemeClr val="tx1"/>
                </a:solidFill>
                <a:effectLst/>
                <a:latin typeface="+mn-lt"/>
                <a:ea typeface="+mn-ea"/>
                <a:cs typeface="+mn-cs"/>
              </a:rPr>
              <a:t>Gulp</a:t>
            </a:r>
            <a:r>
              <a:rPr lang="cs-CZ" sz="1200" b="0" i="0" kern="1200" baseline="0">
                <a:solidFill>
                  <a:schemeClr val="tx1"/>
                </a:solidFill>
                <a:effectLst/>
                <a:latin typeface="+mn-lt"/>
                <a:ea typeface="+mn-ea"/>
                <a:cs typeface="+mn-cs"/>
              </a:rPr>
              <a:t>. Jedná se o nástroje, které spouští definované úlohy - např. transpilaci kódu, </a:t>
            </a:r>
            <a:r>
              <a:rPr lang="cs-CZ" sz="1200" b="1" i="0" kern="1200" baseline="0">
                <a:solidFill>
                  <a:schemeClr val="tx1"/>
                </a:solidFill>
                <a:effectLst/>
                <a:latin typeface="+mn-lt"/>
                <a:ea typeface="+mn-ea"/>
                <a:cs typeface="+mn-cs"/>
              </a:rPr>
              <a:t>minifikaci</a:t>
            </a:r>
            <a:r>
              <a:rPr lang="cs-CZ" sz="1200" b="0" i="0" kern="1200" baseline="0">
                <a:solidFill>
                  <a:schemeClr val="tx1"/>
                </a:solidFill>
                <a:effectLst/>
                <a:latin typeface="+mn-lt"/>
                <a:ea typeface="+mn-ea"/>
                <a:cs typeface="+mn-cs"/>
              </a:rPr>
              <a:t> a optimalizaci použitých zdrojů webové aplikace, jakými jsou soubory CSS, JS, obrázky, fonty apod.</a:t>
            </a:r>
            <a:endParaRPr lang="cs-CZ" sz="1200" b="0" i="0" kern="1200">
              <a:solidFill>
                <a:schemeClr val="tx1"/>
              </a:solidFill>
              <a:effectLst/>
              <a:latin typeface="+mn-lt"/>
              <a:ea typeface="+mn-ea"/>
              <a:cs typeface="+mn-cs"/>
            </a:endParaRP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8</a:t>
            </a:fld>
            <a:endParaRPr lang="cs-CZ"/>
          </a:p>
        </p:txBody>
      </p:sp>
    </p:spTree>
    <p:extLst>
      <p:ext uri="{BB962C8B-B14F-4D97-AF65-F5344CB8AC3E}">
        <p14:creationId xmlns:p14="http://schemas.microsoft.com/office/powerpoint/2010/main" val="86063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b="1"/>
              <a:t>Knihovna</a:t>
            </a:r>
            <a:r>
              <a:rPr lang="cs-CZ"/>
              <a:t> představuje</a:t>
            </a:r>
            <a:r>
              <a:rPr lang="en-US"/>
              <a:t> v softwarov</a:t>
            </a:r>
            <a:r>
              <a:rPr lang="cs-CZ"/>
              <a:t>ém</a:t>
            </a:r>
            <a:r>
              <a:rPr lang="cs-CZ" baseline="0"/>
              <a:t> pojetí</a:t>
            </a:r>
            <a:r>
              <a:rPr lang="cs-CZ"/>
              <a:t> </a:t>
            </a:r>
            <a:r>
              <a:rPr lang="cs-CZ" b="1"/>
              <a:t>souhrn předem napsaných kódů v podobě funkcí</a:t>
            </a:r>
            <a:r>
              <a:rPr lang="cs-CZ" b="1" baseline="0"/>
              <a:t> i celých objektů</a:t>
            </a:r>
            <a:r>
              <a:rPr lang="cs-CZ"/>
              <a:t>, které je</a:t>
            </a:r>
            <a:r>
              <a:rPr lang="cs-CZ" baseline="0"/>
              <a:t> možné využívat</a:t>
            </a:r>
            <a:r>
              <a:rPr lang="cs-CZ"/>
              <a:t> při určitých programovacích operacích.</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a:t>Programátorům v jazyce JavaScript jsou k dispozici stovky knihoven pro nejrůznější účely. Příkladem knihovny</a:t>
            </a:r>
            <a:r>
              <a:rPr lang="cs-CZ" baseline="0"/>
              <a:t> pro vykreslování efektních grafů je knihovna </a:t>
            </a:r>
            <a:r>
              <a:rPr lang="cs-CZ" i="1" baseline="0"/>
              <a:t>Chart.js</a:t>
            </a:r>
            <a:r>
              <a:rPr lang="cs-CZ" baseline="0"/>
              <a:t>. Zajímavá knihovna </a:t>
            </a:r>
            <a:r>
              <a:rPr lang="cs-CZ" i="1" baseline="0"/>
              <a:t>Matter.js</a:t>
            </a:r>
            <a:r>
              <a:rPr lang="cs-CZ" baseline="0"/>
              <a:t> zase dokáže simulovat fyzikální vlastnosti mnoha objektů ve virtuálním prostředí, které lze pomocí jednotlivých parametrů libovolně nastavit (např. hodnotu gravitace).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baseline="0"/>
              <a:t>Rozsáhlá knihovna </a:t>
            </a:r>
            <a:r>
              <a:rPr lang="cs-CZ" i="1" baseline="0"/>
              <a:t>Three.js</a:t>
            </a:r>
            <a:r>
              <a:rPr lang="cs-CZ" baseline="0"/>
              <a:t> se používá pro vytváření animací a simulací v trojrozměrném prostoru. Lze pomocí ní načítat do webových prohlížečů modely vytvořené v programech 3DStudio MAX, Blender nebo Cinema 4D a umožnit uživateli interakci s 3D objekty.</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baseline="0"/>
              <a:t>Knihovna </a:t>
            </a:r>
            <a:r>
              <a:rPr lang="cs-CZ" i="1" baseline="0"/>
              <a:t>TensorFlow.js</a:t>
            </a:r>
            <a:r>
              <a:rPr lang="cs-CZ" baseline="0"/>
              <a:t> nabízí podporu řešením, které spadají do jedné z oblastí umělé inteligence - tzv. strojového učení (machine learning).</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baseline="0"/>
              <a:t>Připojení těchto knihoven do frontendové aplikace spočívá buď v jejich stažení přímo do některé složky projektu a vložení relativní URL adresy do značky &lt;script&gt;, nebo vložení absolutní URL adresy mířící obvykle na některý z tzv. </a:t>
            </a:r>
            <a:r>
              <a:rPr lang="cs-CZ" b="1" baseline="0"/>
              <a:t>CDN serverů</a:t>
            </a:r>
            <a:r>
              <a:rPr lang="cs-CZ" baseline="0"/>
              <a:t>.</a:t>
            </a:r>
            <a:endParaRPr lang="cs-CZ"/>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200" b="1" i="0" u="none" strike="noStrike" kern="1200" baseline="0">
                <a:solidFill>
                  <a:schemeClr val="tx1"/>
                </a:solidFill>
                <a:latin typeface="+mn-lt"/>
                <a:ea typeface="+mn-ea"/>
                <a:cs typeface="+mn-cs"/>
              </a:rPr>
              <a:t>CDN</a:t>
            </a:r>
            <a:r>
              <a:rPr lang="cs-CZ" sz="1200" b="0" i="0" u="none" strike="noStrike" kern="1200" baseline="0">
                <a:solidFill>
                  <a:schemeClr val="tx1"/>
                </a:solidFill>
                <a:latin typeface="+mn-lt"/>
                <a:ea typeface="+mn-ea"/>
                <a:cs typeface="+mn-cs"/>
              </a:rPr>
              <a:t> (</a:t>
            </a:r>
            <a:r>
              <a:rPr lang="cs-CZ" sz="1200" b="0" i="1" u="none" strike="noStrike" kern="1200" baseline="0">
                <a:solidFill>
                  <a:schemeClr val="tx1"/>
                </a:solidFill>
                <a:latin typeface="+mn-lt"/>
                <a:ea typeface="+mn-ea"/>
                <a:cs typeface="+mn-cs"/>
              </a:rPr>
              <a:t>Content Delivery Network</a:t>
            </a:r>
            <a:r>
              <a:rPr lang="cs-CZ" sz="1200" b="0" i="0" u="none" strike="noStrike" kern="1200" baseline="0">
                <a:solidFill>
                  <a:schemeClr val="tx1"/>
                </a:solidFill>
                <a:latin typeface="+mn-lt"/>
                <a:ea typeface="+mn-ea"/>
                <a:cs typeface="+mn-cs"/>
              </a:rPr>
              <a:t>) je síť vzájemně propojených počítačů přes Internet, která umožňuje přistupovat k určitým datům. Bývá velmi často využívána k zpřístupnění open-source knihoven. Výhodou je především rozložení zátěže – data, která jsou stahována prostřednictvím CDN, nemusí být přenášena ze serveru, na kterém běží samotná webová aplikace.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200" b="0" i="0" u="none" strike="noStrike" kern="1200" baseline="0">
                <a:solidFill>
                  <a:schemeClr val="tx1"/>
                </a:solidFill>
                <a:latin typeface="+mn-lt"/>
                <a:ea typeface="+mn-ea"/>
                <a:cs typeface="+mn-cs"/>
              </a:rPr>
              <a:t>Protože se ze CDN serverů typicky stahují běžně používané technologie, je velmi pravděpodobné, že při opakovaném použití už budou uloženy ve vyrovnávací paměti prohlížeče a nebudou muset být opakovaně stahovány. Na druhou stranu pochopitelně přerušené internetové spojení nebo nepřístupná služba CDN může způsobit dočasnou nefunkčnost vlastních stránek. Řešením je podmíněné použití relativních odkazů a umístění kopií také na server, na němž běží webová aplikace.</a:t>
            </a:r>
          </a:p>
          <a:p>
            <a:pPr marL="0" indent="0">
              <a:buFont typeface="Arial" panose="020B0604020202020204" pitchFamily="34" charset="0"/>
              <a:buNone/>
            </a:pPr>
            <a:r>
              <a:rPr lang="cs-CZ" sz="1200" b="0" i="0" kern="1200" baseline="0">
                <a:solidFill>
                  <a:schemeClr val="tx1"/>
                </a:solidFill>
                <a:effectLst/>
                <a:latin typeface="+mn-lt"/>
                <a:ea typeface="+mn-ea"/>
                <a:cs typeface="+mn-cs"/>
              </a:rPr>
              <a:t> </a:t>
            </a: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9</a:t>
            </a:fld>
            <a:endParaRPr lang="cs-CZ"/>
          </a:p>
        </p:txBody>
      </p:sp>
    </p:spTree>
    <p:extLst>
      <p:ext uri="{BB962C8B-B14F-4D97-AF65-F5344CB8AC3E}">
        <p14:creationId xmlns:p14="http://schemas.microsoft.com/office/powerpoint/2010/main" val="6065856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Úvodní snímek">
    <p:spTree>
      <p:nvGrpSpPr>
        <p:cNvPr id="1" name=""/>
        <p:cNvGrpSpPr/>
        <p:nvPr/>
      </p:nvGrpSpPr>
      <p:grpSpPr>
        <a:xfrm>
          <a:off x="0" y="0"/>
          <a:ext cx="0" cy="0"/>
          <a:chOff x="0" y="0"/>
          <a:chExt cx="0" cy="0"/>
        </a:xfrm>
      </p:grpSpPr>
      <p:sp>
        <p:nvSpPr>
          <p:cNvPr id="2" name="Nadpis 1"/>
          <p:cNvSpPr>
            <a:spLocks noGrp="1"/>
          </p:cNvSpPr>
          <p:nvPr>
            <p:ph type="ctrTitle"/>
          </p:nvPr>
        </p:nvSpPr>
        <p:spPr>
          <a:xfrm>
            <a:off x="1524000" y="1122363"/>
            <a:ext cx="9144000" cy="2387600"/>
          </a:xfrm>
        </p:spPr>
        <p:txBody>
          <a:bodyPr anchor="b"/>
          <a:lstStyle>
            <a:lvl1pPr algn="ctr">
              <a:defRPr sz="6000"/>
            </a:lvl1pPr>
          </a:lstStyle>
          <a:p>
            <a:r>
              <a:rPr lang="cs-CZ"/>
              <a:t>Kliknutím lze upravit styl.</a:t>
            </a:r>
          </a:p>
        </p:txBody>
      </p:sp>
      <p:sp>
        <p:nvSpPr>
          <p:cNvPr id="3" name="Podnadpis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a:t>Kliknutím můžete upravit styl předlohy.</a:t>
            </a:r>
          </a:p>
        </p:txBody>
      </p:sp>
      <p:sp>
        <p:nvSpPr>
          <p:cNvPr id="4" name="Zástupný symbol pro datum 3"/>
          <p:cNvSpPr>
            <a:spLocks noGrp="1"/>
          </p:cNvSpPr>
          <p:nvPr>
            <p:ph type="dt" sz="half" idx="10"/>
          </p:nvPr>
        </p:nvSpPr>
        <p:spPr/>
        <p:txBody>
          <a:bodyPr/>
          <a:lstStyle/>
          <a:p>
            <a:fld id="{C496CA23-ED5E-4BF9-864D-86AD9365BC4C}" type="datetimeFigureOut">
              <a:rPr lang="cs-CZ" smtClean="0"/>
              <a:t>22.03.2022</a:t>
            </a:fld>
            <a:endParaRPr lang="cs-CZ"/>
          </a:p>
        </p:txBody>
      </p:sp>
      <p:sp>
        <p:nvSpPr>
          <p:cNvPr id="5" name="Zástupný symbol pro zápatí 4"/>
          <p:cNvSpPr>
            <a:spLocks noGrp="1"/>
          </p:cNvSpPr>
          <p:nvPr>
            <p:ph type="ftr" sz="quarter" idx="11"/>
          </p:nvPr>
        </p:nvSpPr>
        <p:spPr/>
        <p:txBody>
          <a:bodyPr/>
          <a:lstStyle/>
          <a:p>
            <a:endParaRPr lang="cs-CZ"/>
          </a:p>
        </p:txBody>
      </p:sp>
      <p:sp>
        <p:nvSpPr>
          <p:cNvPr id="6" name="Zástupný symbol pro číslo snímku 5"/>
          <p:cNvSpPr>
            <a:spLocks noGrp="1"/>
          </p:cNvSpPr>
          <p:nvPr>
            <p:ph type="sldNum" sz="quarter" idx="12"/>
          </p:nvPr>
        </p:nvSpPr>
        <p:spPr/>
        <p:txBody>
          <a:bodyPr/>
          <a:lstStyle/>
          <a:p>
            <a:fld id="{30448399-26C1-4E56-AC31-2AF8A827B9E3}" type="slidenum">
              <a:rPr lang="cs-CZ" smtClean="0"/>
              <a:t>‹#›</a:t>
            </a:fld>
            <a:endParaRPr lang="cs-CZ"/>
          </a:p>
        </p:txBody>
      </p:sp>
    </p:spTree>
    <p:extLst>
      <p:ext uri="{BB962C8B-B14F-4D97-AF65-F5344CB8AC3E}">
        <p14:creationId xmlns:p14="http://schemas.microsoft.com/office/powerpoint/2010/main" val="1901621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Nadpis a svislý text">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a:t>Kliknutím lze upravit styl.</a:t>
            </a:r>
          </a:p>
        </p:txBody>
      </p:sp>
      <p:sp>
        <p:nvSpPr>
          <p:cNvPr id="3" name="Zástupný symbol pro svislý text 2"/>
          <p:cNvSpPr>
            <a:spLocks noGrp="1"/>
          </p:cNvSpPr>
          <p:nvPr>
            <p:ph type="body" orient="vert" idx="1"/>
          </p:nvPr>
        </p:nvSpPr>
        <p:spPr/>
        <p:txBody>
          <a:bodyPr vert="eaVert"/>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p:cNvSpPr>
            <a:spLocks noGrp="1"/>
          </p:cNvSpPr>
          <p:nvPr>
            <p:ph type="dt" sz="half" idx="10"/>
          </p:nvPr>
        </p:nvSpPr>
        <p:spPr/>
        <p:txBody>
          <a:bodyPr/>
          <a:lstStyle/>
          <a:p>
            <a:fld id="{C496CA23-ED5E-4BF9-864D-86AD9365BC4C}" type="datetimeFigureOut">
              <a:rPr lang="cs-CZ" smtClean="0"/>
              <a:t>22.03.2022</a:t>
            </a:fld>
            <a:endParaRPr lang="cs-CZ"/>
          </a:p>
        </p:txBody>
      </p:sp>
      <p:sp>
        <p:nvSpPr>
          <p:cNvPr id="5" name="Zástupný symbol pro zápatí 4"/>
          <p:cNvSpPr>
            <a:spLocks noGrp="1"/>
          </p:cNvSpPr>
          <p:nvPr>
            <p:ph type="ftr" sz="quarter" idx="11"/>
          </p:nvPr>
        </p:nvSpPr>
        <p:spPr/>
        <p:txBody>
          <a:bodyPr/>
          <a:lstStyle/>
          <a:p>
            <a:endParaRPr lang="cs-CZ"/>
          </a:p>
        </p:txBody>
      </p:sp>
      <p:sp>
        <p:nvSpPr>
          <p:cNvPr id="6" name="Zástupný symbol pro číslo snímku 5"/>
          <p:cNvSpPr>
            <a:spLocks noGrp="1"/>
          </p:cNvSpPr>
          <p:nvPr>
            <p:ph type="sldNum" sz="quarter" idx="12"/>
          </p:nvPr>
        </p:nvSpPr>
        <p:spPr/>
        <p:txBody>
          <a:bodyPr/>
          <a:lstStyle/>
          <a:p>
            <a:fld id="{30448399-26C1-4E56-AC31-2AF8A827B9E3}" type="slidenum">
              <a:rPr lang="cs-CZ" smtClean="0"/>
              <a:t>‹#›</a:t>
            </a:fld>
            <a:endParaRPr lang="cs-CZ"/>
          </a:p>
        </p:txBody>
      </p:sp>
    </p:spTree>
    <p:extLst>
      <p:ext uri="{BB962C8B-B14F-4D97-AF65-F5344CB8AC3E}">
        <p14:creationId xmlns:p14="http://schemas.microsoft.com/office/powerpoint/2010/main" val="3807205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Svislý nadpis a text">
    <p:spTree>
      <p:nvGrpSpPr>
        <p:cNvPr id="1" name=""/>
        <p:cNvGrpSpPr/>
        <p:nvPr/>
      </p:nvGrpSpPr>
      <p:grpSpPr>
        <a:xfrm>
          <a:off x="0" y="0"/>
          <a:ext cx="0" cy="0"/>
          <a:chOff x="0" y="0"/>
          <a:chExt cx="0" cy="0"/>
        </a:xfrm>
      </p:grpSpPr>
      <p:sp>
        <p:nvSpPr>
          <p:cNvPr id="2" name="Svislý nadpis 1"/>
          <p:cNvSpPr>
            <a:spLocks noGrp="1"/>
          </p:cNvSpPr>
          <p:nvPr>
            <p:ph type="title" orient="vert"/>
          </p:nvPr>
        </p:nvSpPr>
        <p:spPr>
          <a:xfrm>
            <a:off x="8724900" y="365125"/>
            <a:ext cx="2628900" cy="5811838"/>
          </a:xfrm>
        </p:spPr>
        <p:txBody>
          <a:bodyPr vert="eaVert"/>
          <a:lstStyle/>
          <a:p>
            <a:r>
              <a:rPr lang="cs-CZ"/>
              <a:t>Kliknutím lze upravit styl.</a:t>
            </a:r>
          </a:p>
        </p:txBody>
      </p:sp>
      <p:sp>
        <p:nvSpPr>
          <p:cNvPr id="3" name="Zástupný symbol pro svislý text 2"/>
          <p:cNvSpPr>
            <a:spLocks noGrp="1"/>
          </p:cNvSpPr>
          <p:nvPr>
            <p:ph type="body" orient="vert" idx="1"/>
          </p:nvPr>
        </p:nvSpPr>
        <p:spPr>
          <a:xfrm>
            <a:off x="838200" y="365125"/>
            <a:ext cx="7734300" cy="5811838"/>
          </a:xfrm>
        </p:spPr>
        <p:txBody>
          <a:bodyPr vert="eaVert"/>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p:cNvSpPr>
            <a:spLocks noGrp="1"/>
          </p:cNvSpPr>
          <p:nvPr>
            <p:ph type="dt" sz="half" idx="10"/>
          </p:nvPr>
        </p:nvSpPr>
        <p:spPr/>
        <p:txBody>
          <a:bodyPr/>
          <a:lstStyle/>
          <a:p>
            <a:fld id="{C496CA23-ED5E-4BF9-864D-86AD9365BC4C}" type="datetimeFigureOut">
              <a:rPr lang="cs-CZ" smtClean="0"/>
              <a:t>22.03.2022</a:t>
            </a:fld>
            <a:endParaRPr lang="cs-CZ"/>
          </a:p>
        </p:txBody>
      </p:sp>
      <p:sp>
        <p:nvSpPr>
          <p:cNvPr id="5" name="Zástupný symbol pro zápatí 4"/>
          <p:cNvSpPr>
            <a:spLocks noGrp="1"/>
          </p:cNvSpPr>
          <p:nvPr>
            <p:ph type="ftr" sz="quarter" idx="11"/>
          </p:nvPr>
        </p:nvSpPr>
        <p:spPr/>
        <p:txBody>
          <a:bodyPr/>
          <a:lstStyle/>
          <a:p>
            <a:endParaRPr lang="cs-CZ"/>
          </a:p>
        </p:txBody>
      </p:sp>
      <p:sp>
        <p:nvSpPr>
          <p:cNvPr id="6" name="Zástupný symbol pro číslo snímku 5"/>
          <p:cNvSpPr>
            <a:spLocks noGrp="1"/>
          </p:cNvSpPr>
          <p:nvPr>
            <p:ph type="sldNum" sz="quarter" idx="12"/>
          </p:nvPr>
        </p:nvSpPr>
        <p:spPr/>
        <p:txBody>
          <a:bodyPr/>
          <a:lstStyle/>
          <a:p>
            <a:fld id="{30448399-26C1-4E56-AC31-2AF8A827B9E3}" type="slidenum">
              <a:rPr lang="cs-CZ" smtClean="0"/>
              <a:t>‹#›</a:t>
            </a:fld>
            <a:endParaRPr lang="cs-CZ"/>
          </a:p>
        </p:txBody>
      </p:sp>
    </p:spTree>
    <p:extLst>
      <p:ext uri="{BB962C8B-B14F-4D97-AF65-F5344CB8AC3E}">
        <p14:creationId xmlns:p14="http://schemas.microsoft.com/office/powerpoint/2010/main" val="3773772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Nadpis a obsah">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a:t>Kliknutím lze upravit styl.</a:t>
            </a:r>
          </a:p>
        </p:txBody>
      </p:sp>
      <p:sp>
        <p:nvSpPr>
          <p:cNvPr id="3" name="Zástupný symbol pro obsah 2"/>
          <p:cNvSpPr>
            <a:spLocks noGrp="1"/>
          </p:cNvSpPr>
          <p:nvPr>
            <p:ph idx="1"/>
          </p:nvPr>
        </p:nvSpPr>
        <p:spPr/>
        <p:txBody>
          <a:bodyPr/>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p:cNvSpPr>
            <a:spLocks noGrp="1"/>
          </p:cNvSpPr>
          <p:nvPr>
            <p:ph type="dt" sz="half" idx="10"/>
          </p:nvPr>
        </p:nvSpPr>
        <p:spPr/>
        <p:txBody>
          <a:bodyPr/>
          <a:lstStyle/>
          <a:p>
            <a:fld id="{C496CA23-ED5E-4BF9-864D-86AD9365BC4C}" type="datetimeFigureOut">
              <a:rPr lang="cs-CZ" smtClean="0"/>
              <a:t>22.03.2022</a:t>
            </a:fld>
            <a:endParaRPr lang="cs-CZ"/>
          </a:p>
        </p:txBody>
      </p:sp>
      <p:sp>
        <p:nvSpPr>
          <p:cNvPr id="5" name="Zástupný symbol pro zápatí 4"/>
          <p:cNvSpPr>
            <a:spLocks noGrp="1"/>
          </p:cNvSpPr>
          <p:nvPr>
            <p:ph type="ftr" sz="quarter" idx="11"/>
          </p:nvPr>
        </p:nvSpPr>
        <p:spPr/>
        <p:txBody>
          <a:bodyPr/>
          <a:lstStyle/>
          <a:p>
            <a:endParaRPr lang="cs-CZ"/>
          </a:p>
        </p:txBody>
      </p:sp>
      <p:sp>
        <p:nvSpPr>
          <p:cNvPr id="6" name="Zástupný symbol pro číslo snímku 5"/>
          <p:cNvSpPr>
            <a:spLocks noGrp="1"/>
          </p:cNvSpPr>
          <p:nvPr>
            <p:ph type="sldNum" sz="quarter" idx="12"/>
          </p:nvPr>
        </p:nvSpPr>
        <p:spPr/>
        <p:txBody>
          <a:bodyPr/>
          <a:lstStyle/>
          <a:p>
            <a:fld id="{30448399-26C1-4E56-AC31-2AF8A827B9E3}" type="slidenum">
              <a:rPr lang="cs-CZ" smtClean="0"/>
              <a:t>‹#›</a:t>
            </a:fld>
            <a:endParaRPr lang="cs-CZ"/>
          </a:p>
        </p:txBody>
      </p:sp>
    </p:spTree>
    <p:extLst>
      <p:ext uri="{BB962C8B-B14F-4D97-AF65-F5344CB8AC3E}">
        <p14:creationId xmlns:p14="http://schemas.microsoft.com/office/powerpoint/2010/main" val="3632457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Záhlaví části">
    <p:spTree>
      <p:nvGrpSpPr>
        <p:cNvPr id="1" name=""/>
        <p:cNvGrpSpPr/>
        <p:nvPr/>
      </p:nvGrpSpPr>
      <p:grpSpPr>
        <a:xfrm>
          <a:off x="0" y="0"/>
          <a:ext cx="0" cy="0"/>
          <a:chOff x="0" y="0"/>
          <a:chExt cx="0" cy="0"/>
        </a:xfrm>
      </p:grpSpPr>
      <p:sp>
        <p:nvSpPr>
          <p:cNvPr id="2" name="Nadpis 1"/>
          <p:cNvSpPr>
            <a:spLocks noGrp="1"/>
          </p:cNvSpPr>
          <p:nvPr>
            <p:ph type="title"/>
          </p:nvPr>
        </p:nvSpPr>
        <p:spPr>
          <a:xfrm>
            <a:off x="831850" y="1709738"/>
            <a:ext cx="10515600" cy="2852737"/>
          </a:xfrm>
        </p:spPr>
        <p:txBody>
          <a:bodyPr anchor="b"/>
          <a:lstStyle>
            <a:lvl1pPr>
              <a:defRPr sz="6000"/>
            </a:lvl1pPr>
          </a:lstStyle>
          <a:p>
            <a:r>
              <a:rPr lang="cs-CZ"/>
              <a:t>Kliknutím lze upravit styl.</a:t>
            </a:r>
          </a:p>
        </p:txBody>
      </p:sp>
      <p:sp>
        <p:nvSpPr>
          <p:cNvPr id="3" name="Zástupný symbol pro tex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cs-CZ"/>
              <a:t>Upravte styly předlohy textu.</a:t>
            </a:r>
          </a:p>
        </p:txBody>
      </p:sp>
      <p:sp>
        <p:nvSpPr>
          <p:cNvPr id="4" name="Zástupný symbol pro datum 3"/>
          <p:cNvSpPr>
            <a:spLocks noGrp="1"/>
          </p:cNvSpPr>
          <p:nvPr>
            <p:ph type="dt" sz="half" idx="10"/>
          </p:nvPr>
        </p:nvSpPr>
        <p:spPr/>
        <p:txBody>
          <a:bodyPr/>
          <a:lstStyle/>
          <a:p>
            <a:fld id="{C496CA23-ED5E-4BF9-864D-86AD9365BC4C}" type="datetimeFigureOut">
              <a:rPr lang="cs-CZ" smtClean="0"/>
              <a:t>22.03.2022</a:t>
            </a:fld>
            <a:endParaRPr lang="cs-CZ"/>
          </a:p>
        </p:txBody>
      </p:sp>
      <p:sp>
        <p:nvSpPr>
          <p:cNvPr id="5" name="Zástupný symbol pro zápatí 4"/>
          <p:cNvSpPr>
            <a:spLocks noGrp="1"/>
          </p:cNvSpPr>
          <p:nvPr>
            <p:ph type="ftr" sz="quarter" idx="11"/>
          </p:nvPr>
        </p:nvSpPr>
        <p:spPr/>
        <p:txBody>
          <a:bodyPr/>
          <a:lstStyle/>
          <a:p>
            <a:endParaRPr lang="cs-CZ"/>
          </a:p>
        </p:txBody>
      </p:sp>
      <p:sp>
        <p:nvSpPr>
          <p:cNvPr id="6" name="Zástupný symbol pro číslo snímku 5"/>
          <p:cNvSpPr>
            <a:spLocks noGrp="1"/>
          </p:cNvSpPr>
          <p:nvPr>
            <p:ph type="sldNum" sz="quarter" idx="12"/>
          </p:nvPr>
        </p:nvSpPr>
        <p:spPr/>
        <p:txBody>
          <a:bodyPr/>
          <a:lstStyle/>
          <a:p>
            <a:fld id="{30448399-26C1-4E56-AC31-2AF8A827B9E3}" type="slidenum">
              <a:rPr lang="cs-CZ" smtClean="0"/>
              <a:t>‹#›</a:t>
            </a:fld>
            <a:endParaRPr lang="cs-CZ"/>
          </a:p>
        </p:txBody>
      </p:sp>
    </p:spTree>
    <p:extLst>
      <p:ext uri="{BB962C8B-B14F-4D97-AF65-F5344CB8AC3E}">
        <p14:creationId xmlns:p14="http://schemas.microsoft.com/office/powerpoint/2010/main" val="4124552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obsahy">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a:t>Kliknutím lze upravit styl.</a:t>
            </a:r>
          </a:p>
        </p:txBody>
      </p:sp>
      <p:sp>
        <p:nvSpPr>
          <p:cNvPr id="3" name="Zástupný symbol pro obsah 2"/>
          <p:cNvSpPr>
            <a:spLocks noGrp="1"/>
          </p:cNvSpPr>
          <p:nvPr>
            <p:ph sz="half" idx="1"/>
          </p:nvPr>
        </p:nvSpPr>
        <p:spPr>
          <a:xfrm>
            <a:off x="838200" y="1825625"/>
            <a:ext cx="5181600" cy="4351338"/>
          </a:xfrm>
        </p:spPr>
        <p:txBody>
          <a:bodyPr/>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obsah 3"/>
          <p:cNvSpPr>
            <a:spLocks noGrp="1"/>
          </p:cNvSpPr>
          <p:nvPr>
            <p:ph sz="half" idx="2"/>
          </p:nvPr>
        </p:nvSpPr>
        <p:spPr>
          <a:xfrm>
            <a:off x="6172200" y="1825625"/>
            <a:ext cx="5181600" cy="4351338"/>
          </a:xfrm>
        </p:spPr>
        <p:txBody>
          <a:bodyPr/>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5" name="Zástupný symbol pro datum 4"/>
          <p:cNvSpPr>
            <a:spLocks noGrp="1"/>
          </p:cNvSpPr>
          <p:nvPr>
            <p:ph type="dt" sz="half" idx="10"/>
          </p:nvPr>
        </p:nvSpPr>
        <p:spPr/>
        <p:txBody>
          <a:bodyPr/>
          <a:lstStyle/>
          <a:p>
            <a:fld id="{C496CA23-ED5E-4BF9-864D-86AD9365BC4C}" type="datetimeFigureOut">
              <a:rPr lang="cs-CZ" smtClean="0"/>
              <a:t>22.03.2022</a:t>
            </a:fld>
            <a:endParaRPr lang="cs-CZ"/>
          </a:p>
        </p:txBody>
      </p:sp>
      <p:sp>
        <p:nvSpPr>
          <p:cNvPr id="6" name="Zástupný symbol pro zápatí 5"/>
          <p:cNvSpPr>
            <a:spLocks noGrp="1"/>
          </p:cNvSpPr>
          <p:nvPr>
            <p:ph type="ftr" sz="quarter" idx="11"/>
          </p:nvPr>
        </p:nvSpPr>
        <p:spPr/>
        <p:txBody>
          <a:bodyPr/>
          <a:lstStyle/>
          <a:p>
            <a:endParaRPr lang="cs-CZ"/>
          </a:p>
        </p:txBody>
      </p:sp>
      <p:sp>
        <p:nvSpPr>
          <p:cNvPr id="7" name="Zástupný symbol pro číslo snímku 6"/>
          <p:cNvSpPr>
            <a:spLocks noGrp="1"/>
          </p:cNvSpPr>
          <p:nvPr>
            <p:ph type="sldNum" sz="quarter" idx="12"/>
          </p:nvPr>
        </p:nvSpPr>
        <p:spPr/>
        <p:txBody>
          <a:bodyPr/>
          <a:lstStyle/>
          <a:p>
            <a:fld id="{30448399-26C1-4E56-AC31-2AF8A827B9E3}" type="slidenum">
              <a:rPr lang="cs-CZ" smtClean="0"/>
              <a:t>‹#›</a:t>
            </a:fld>
            <a:endParaRPr lang="cs-CZ"/>
          </a:p>
        </p:txBody>
      </p:sp>
    </p:spTree>
    <p:extLst>
      <p:ext uri="{BB962C8B-B14F-4D97-AF65-F5344CB8AC3E}">
        <p14:creationId xmlns:p14="http://schemas.microsoft.com/office/powerpoint/2010/main" val="1480875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ovnání">
    <p:spTree>
      <p:nvGrpSpPr>
        <p:cNvPr id="1" name=""/>
        <p:cNvGrpSpPr/>
        <p:nvPr/>
      </p:nvGrpSpPr>
      <p:grpSpPr>
        <a:xfrm>
          <a:off x="0" y="0"/>
          <a:ext cx="0" cy="0"/>
          <a:chOff x="0" y="0"/>
          <a:chExt cx="0" cy="0"/>
        </a:xfrm>
      </p:grpSpPr>
      <p:sp>
        <p:nvSpPr>
          <p:cNvPr id="2" name="Nadpis 1"/>
          <p:cNvSpPr>
            <a:spLocks noGrp="1"/>
          </p:cNvSpPr>
          <p:nvPr>
            <p:ph type="title"/>
          </p:nvPr>
        </p:nvSpPr>
        <p:spPr>
          <a:xfrm>
            <a:off x="839788" y="365125"/>
            <a:ext cx="10515600" cy="1325563"/>
          </a:xfrm>
        </p:spPr>
        <p:txBody>
          <a:bodyPr/>
          <a:lstStyle/>
          <a:p>
            <a:r>
              <a:rPr lang="cs-CZ"/>
              <a:t>Kliknutím lze upravit styl.</a:t>
            </a:r>
          </a:p>
        </p:txBody>
      </p:sp>
      <p:sp>
        <p:nvSpPr>
          <p:cNvPr id="3" name="Zástupný symbol pro tex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Upravte styly předlohy textu.</a:t>
            </a:r>
          </a:p>
        </p:txBody>
      </p:sp>
      <p:sp>
        <p:nvSpPr>
          <p:cNvPr id="4" name="Zástupný symbol pro obsah 3"/>
          <p:cNvSpPr>
            <a:spLocks noGrp="1"/>
          </p:cNvSpPr>
          <p:nvPr>
            <p:ph sz="half" idx="2"/>
          </p:nvPr>
        </p:nvSpPr>
        <p:spPr>
          <a:xfrm>
            <a:off x="839788" y="2505075"/>
            <a:ext cx="5157787" cy="3684588"/>
          </a:xfrm>
        </p:spPr>
        <p:txBody>
          <a:bodyPr/>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5" name="Zástupný symbol pro tex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Upravte styly předlohy textu.</a:t>
            </a:r>
          </a:p>
        </p:txBody>
      </p:sp>
      <p:sp>
        <p:nvSpPr>
          <p:cNvPr id="6" name="Zástupný symbol pro obsah 5"/>
          <p:cNvSpPr>
            <a:spLocks noGrp="1"/>
          </p:cNvSpPr>
          <p:nvPr>
            <p:ph sz="quarter" idx="4"/>
          </p:nvPr>
        </p:nvSpPr>
        <p:spPr>
          <a:xfrm>
            <a:off x="6172200" y="2505075"/>
            <a:ext cx="5183188" cy="3684588"/>
          </a:xfrm>
        </p:spPr>
        <p:txBody>
          <a:bodyPr/>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7" name="Zástupný symbol pro datum 6"/>
          <p:cNvSpPr>
            <a:spLocks noGrp="1"/>
          </p:cNvSpPr>
          <p:nvPr>
            <p:ph type="dt" sz="half" idx="10"/>
          </p:nvPr>
        </p:nvSpPr>
        <p:spPr/>
        <p:txBody>
          <a:bodyPr/>
          <a:lstStyle/>
          <a:p>
            <a:fld id="{C496CA23-ED5E-4BF9-864D-86AD9365BC4C}" type="datetimeFigureOut">
              <a:rPr lang="cs-CZ" smtClean="0"/>
              <a:t>22.03.2022</a:t>
            </a:fld>
            <a:endParaRPr lang="cs-CZ"/>
          </a:p>
        </p:txBody>
      </p:sp>
      <p:sp>
        <p:nvSpPr>
          <p:cNvPr id="8" name="Zástupný symbol pro zápatí 7"/>
          <p:cNvSpPr>
            <a:spLocks noGrp="1"/>
          </p:cNvSpPr>
          <p:nvPr>
            <p:ph type="ftr" sz="quarter" idx="11"/>
          </p:nvPr>
        </p:nvSpPr>
        <p:spPr/>
        <p:txBody>
          <a:bodyPr/>
          <a:lstStyle/>
          <a:p>
            <a:endParaRPr lang="cs-CZ"/>
          </a:p>
        </p:txBody>
      </p:sp>
      <p:sp>
        <p:nvSpPr>
          <p:cNvPr id="9" name="Zástupný symbol pro číslo snímku 8"/>
          <p:cNvSpPr>
            <a:spLocks noGrp="1"/>
          </p:cNvSpPr>
          <p:nvPr>
            <p:ph type="sldNum" sz="quarter" idx="12"/>
          </p:nvPr>
        </p:nvSpPr>
        <p:spPr/>
        <p:txBody>
          <a:bodyPr/>
          <a:lstStyle/>
          <a:p>
            <a:fld id="{30448399-26C1-4E56-AC31-2AF8A827B9E3}" type="slidenum">
              <a:rPr lang="cs-CZ" smtClean="0"/>
              <a:t>‹#›</a:t>
            </a:fld>
            <a:endParaRPr lang="cs-CZ"/>
          </a:p>
        </p:txBody>
      </p:sp>
    </p:spTree>
    <p:extLst>
      <p:ext uri="{BB962C8B-B14F-4D97-AF65-F5344CB8AC3E}">
        <p14:creationId xmlns:p14="http://schemas.microsoft.com/office/powerpoint/2010/main" val="1771739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Jenom nadpis">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a:t>Kliknutím lze upravit styl.</a:t>
            </a:r>
          </a:p>
        </p:txBody>
      </p:sp>
      <p:sp>
        <p:nvSpPr>
          <p:cNvPr id="3" name="Zástupný symbol pro datum 2"/>
          <p:cNvSpPr>
            <a:spLocks noGrp="1"/>
          </p:cNvSpPr>
          <p:nvPr>
            <p:ph type="dt" sz="half" idx="10"/>
          </p:nvPr>
        </p:nvSpPr>
        <p:spPr/>
        <p:txBody>
          <a:bodyPr/>
          <a:lstStyle/>
          <a:p>
            <a:fld id="{C496CA23-ED5E-4BF9-864D-86AD9365BC4C}" type="datetimeFigureOut">
              <a:rPr lang="cs-CZ" smtClean="0"/>
              <a:t>22.03.2022</a:t>
            </a:fld>
            <a:endParaRPr lang="cs-CZ"/>
          </a:p>
        </p:txBody>
      </p:sp>
      <p:sp>
        <p:nvSpPr>
          <p:cNvPr id="4" name="Zástupný symbol pro zápatí 3"/>
          <p:cNvSpPr>
            <a:spLocks noGrp="1"/>
          </p:cNvSpPr>
          <p:nvPr>
            <p:ph type="ftr" sz="quarter" idx="11"/>
          </p:nvPr>
        </p:nvSpPr>
        <p:spPr/>
        <p:txBody>
          <a:bodyPr/>
          <a:lstStyle/>
          <a:p>
            <a:endParaRPr lang="cs-CZ"/>
          </a:p>
        </p:txBody>
      </p:sp>
      <p:sp>
        <p:nvSpPr>
          <p:cNvPr id="5" name="Zástupný symbol pro číslo snímku 4"/>
          <p:cNvSpPr>
            <a:spLocks noGrp="1"/>
          </p:cNvSpPr>
          <p:nvPr>
            <p:ph type="sldNum" sz="quarter" idx="12"/>
          </p:nvPr>
        </p:nvSpPr>
        <p:spPr/>
        <p:txBody>
          <a:bodyPr/>
          <a:lstStyle/>
          <a:p>
            <a:fld id="{30448399-26C1-4E56-AC31-2AF8A827B9E3}" type="slidenum">
              <a:rPr lang="cs-CZ" smtClean="0"/>
              <a:t>‹#›</a:t>
            </a:fld>
            <a:endParaRPr lang="cs-CZ"/>
          </a:p>
        </p:txBody>
      </p:sp>
    </p:spTree>
    <p:extLst>
      <p:ext uri="{BB962C8B-B14F-4D97-AF65-F5344CB8AC3E}">
        <p14:creationId xmlns:p14="http://schemas.microsoft.com/office/powerpoint/2010/main" val="925868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ázdný">
    <p:spTree>
      <p:nvGrpSpPr>
        <p:cNvPr id="1" name=""/>
        <p:cNvGrpSpPr/>
        <p:nvPr/>
      </p:nvGrpSpPr>
      <p:grpSpPr>
        <a:xfrm>
          <a:off x="0" y="0"/>
          <a:ext cx="0" cy="0"/>
          <a:chOff x="0" y="0"/>
          <a:chExt cx="0" cy="0"/>
        </a:xfrm>
      </p:grpSpPr>
      <p:sp>
        <p:nvSpPr>
          <p:cNvPr id="2" name="Zástupný symbol pro datum 1"/>
          <p:cNvSpPr>
            <a:spLocks noGrp="1"/>
          </p:cNvSpPr>
          <p:nvPr>
            <p:ph type="dt" sz="half" idx="10"/>
          </p:nvPr>
        </p:nvSpPr>
        <p:spPr/>
        <p:txBody>
          <a:bodyPr/>
          <a:lstStyle/>
          <a:p>
            <a:fld id="{C496CA23-ED5E-4BF9-864D-86AD9365BC4C}" type="datetimeFigureOut">
              <a:rPr lang="cs-CZ" smtClean="0"/>
              <a:t>22.03.2022</a:t>
            </a:fld>
            <a:endParaRPr lang="cs-CZ"/>
          </a:p>
        </p:txBody>
      </p:sp>
      <p:sp>
        <p:nvSpPr>
          <p:cNvPr id="3" name="Zástupný symbol pro zápatí 2"/>
          <p:cNvSpPr>
            <a:spLocks noGrp="1"/>
          </p:cNvSpPr>
          <p:nvPr>
            <p:ph type="ftr" sz="quarter" idx="11"/>
          </p:nvPr>
        </p:nvSpPr>
        <p:spPr/>
        <p:txBody>
          <a:bodyPr/>
          <a:lstStyle/>
          <a:p>
            <a:endParaRPr lang="cs-CZ"/>
          </a:p>
        </p:txBody>
      </p:sp>
      <p:sp>
        <p:nvSpPr>
          <p:cNvPr id="4" name="Zástupný symbol pro číslo snímku 3"/>
          <p:cNvSpPr>
            <a:spLocks noGrp="1"/>
          </p:cNvSpPr>
          <p:nvPr>
            <p:ph type="sldNum" sz="quarter" idx="12"/>
          </p:nvPr>
        </p:nvSpPr>
        <p:spPr/>
        <p:txBody>
          <a:bodyPr/>
          <a:lstStyle/>
          <a:p>
            <a:fld id="{30448399-26C1-4E56-AC31-2AF8A827B9E3}" type="slidenum">
              <a:rPr lang="cs-CZ" smtClean="0"/>
              <a:t>‹#›</a:t>
            </a:fld>
            <a:endParaRPr lang="cs-CZ"/>
          </a:p>
        </p:txBody>
      </p:sp>
    </p:spTree>
    <p:extLst>
      <p:ext uri="{BB962C8B-B14F-4D97-AF65-F5344CB8AC3E}">
        <p14:creationId xmlns:p14="http://schemas.microsoft.com/office/powerpoint/2010/main" val="3745251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bsah s titulkem">
    <p:spTree>
      <p:nvGrpSpPr>
        <p:cNvPr id="1" name=""/>
        <p:cNvGrpSpPr/>
        <p:nvPr/>
      </p:nvGrpSpPr>
      <p:grpSpPr>
        <a:xfrm>
          <a:off x="0" y="0"/>
          <a:ext cx="0" cy="0"/>
          <a:chOff x="0" y="0"/>
          <a:chExt cx="0" cy="0"/>
        </a:xfrm>
      </p:grpSpPr>
      <p:sp>
        <p:nvSpPr>
          <p:cNvPr id="2" name="Nadpis 1"/>
          <p:cNvSpPr>
            <a:spLocks noGrp="1"/>
          </p:cNvSpPr>
          <p:nvPr>
            <p:ph type="title"/>
          </p:nvPr>
        </p:nvSpPr>
        <p:spPr>
          <a:xfrm>
            <a:off x="839788" y="457200"/>
            <a:ext cx="3932237" cy="1600200"/>
          </a:xfrm>
        </p:spPr>
        <p:txBody>
          <a:bodyPr anchor="b"/>
          <a:lstStyle>
            <a:lvl1pPr>
              <a:defRPr sz="3200"/>
            </a:lvl1pPr>
          </a:lstStyle>
          <a:p>
            <a:r>
              <a:rPr lang="cs-CZ"/>
              <a:t>Kliknutím lze upravit styl.</a:t>
            </a:r>
          </a:p>
        </p:txBody>
      </p:sp>
      <p:sp>
        <p:nvSpPr>
          <p:cNvPr id="3" name="Zástupný symbol pro obsah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tex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s-CZ"/>
              <a:t>Upravte styly předlohy textu.</a:t>
            </a:r>
          </a:p>
        </p:txBody>
      </p:sp>
      <p:sp>
        <p:nvSpPr>
          <p:cNvPr id="5" name="Zástupný symbol pro datum 4"/>
          <p:cNvSpPr>
            <a:spLocks noGrp="1"/>
          </p:cNvSpPr>
          <p:nvPr>
            <p:ph type="dt" sz="half" idx="10"/>
          </p:nvPr>
        </p:nvSpPr>
        <p:spPr/>
        <p:txBody>
          <a:bodyPr/>
          <a:lstStyle/>
          <a:p>
            <a:fld id="{C496CA23-ED5E-4BF9-864D-86AD9365BC4C}" type="datetimeFigureOut">
              <a:rPr lang="cs-CZ" smtClean="0"/>
              <a:t>22.03.2022</a:t>
            </a:fld>
            <a:endParaRPr lang="cs-CZ"/>
          </a:p>
        </p:txBody>
      </p:sp>
      <p:sp>
        <p:nvSpPr>
          <p:cNvPr id="6" name="Zástupný symbol pro zápatí 5"/>
          <p:cNvSpPr>
            <a:spLocks noGrp="1"/>
          </p:cNvSpPr>
          <p:nvPr>
            <p:ph type="ftr" sz="quarter" idx="11"/>
          </p:nvPr>
        </p:nvSpPr>
        <p:spPr/>
        <p:txBody>
          <a:bodyPr/>
          <a:lstStyle/>
          <a:p>
            <a:endParaRPr lang="cs-CZ"/>
          </a:p>
        </p:txBody>
      </p:sp>
      <p:sp>
        <p:nvSpPr>
          <p:cNvPr id="7" name="Zástupný symbol pro číslo snímku 6"/>
          <p:cNvSpPr>
            <a:spLocks noGrp="1"/>
          </p:cNvSpPr>
          <p:nvPr>
            <p:ph type="sldNum" sz="quarter" idx="12"/>
          </p:nvPr>
        </p:nvSpPr>
        <p:spPr/>
        <p:txBody>
          <a:bodyPr/>
          <a:lstStyle/>
          <a:p>
            <a:fld id="{30448399-26C1-4E56-AC31-2AF8A827B9E3}" type="slidenum">
              <a:rPr lang="cs-CZ" smtClean="0"/>
              <a:t>‹#›</a:t>
            </a:fld>
            <a:endParaRPr lang="cs-CZ"/>
          </a:p>
        </p:txBody>
      </p:sp>
    </p:spTree>
    <p:extLst>
      <p:ext uri="{BB962C8B-B14F-4D97-AF65-F5344CB8AC3E}">
        <p14:creationId xmlns:p14="http://schemas.microsoft.com/office/powerpoint/2010/main" val="3110967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ázek s titulkem">
    <p:spTree>
      <p:nvGrpSpPr>
        <p:cNvPr id="1" name=""/>
        <p:cNvGrpSpPr/>
        <p:nvPr/>
      </p:nvGrpSpPr>
      <p:grpSpPr>
        <a:xfrm>
          <a:off x="0" y="0"/>
          <a:ext cx="0" cy="0"/>
          <a:chOff x="0" y="0"/>
          <a:chExt cx="0" cy="0"/>
        </a:xfrm>
      </p:grpSpPr>
      <p:sp>
        <p:nvSpPr>
          <p:cNvPr id="2" name="Nadpis 1"/>
          <p:cNvSpPr>
            <a:spLocks noGrp="1"/>
          </p:cNvSpPr>
          <p:nvPr>
            <p:ph type="title"/>
          </p:nvPr>
        </p:nvSpPr>
        <p:spPr>
          <a:xfrm>
            <a:off x="839788" y="457200"/>
            <a:ext cx="3932237" cy="1600200"/>
          </a:xfrm>
        </p:spPr>
        <p:txBody>
          <a:bodyPr anchor="b"/>
          <a:lstStyle>
            <a:lvl1pPr>
              <a:defRPr sz="3200"/>
            </a:lvl1pPr>
          </a:lstStyle>
          <a:p>
            <a:r>
              <a:rPr lang="cs-CZ"/>
              <a:t>Kliknutím lze upravit styl.</a:t>
            </a:r>
          </a:p>
        </p:txBody>
      </p:sp>
      <p:sp>
        <p:nvSpPr>
          <p:cNvPr id="3" name="Zástupný symbol pro obrázek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cs-CZ"/>
          </a:p>
        </p:txBody>
      </p:sp>
      <p:sp>
        <p:nvSpPr>
          <p:cNvPr id="4" name="Zástupný symbol pro tex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s-CZ"/>
              <a:t>Upravte styly předlohy textu.</a:t>
            </a:r>
          </a:p>
        </p:txBody>
      </p:sp>
      <p:sp>
        <p:nvSpPr>
          <p:cNvPr id="5" name="Zástupný symbol pro datum 4"/>
          <p:cNvSpPr>
            <a:spLocks noGrp="1"/>
          </p:cNvSpPr>
          <p:nvPr>
            <p:ph type="dt" sz="half" idx="10"/>
          </p:nvPr>
        </p:nvSpPr>
        <p:spPr/>
        <p:txBody>
          <a:bodyPr/>
          <a:lstStyle/>
          <a:p>
            <a:fld id="{C496CA23-ED5E-4BF9-864D-86AD9365BC4C}" type="datetimeFigureOut">
              <a:rPr lang="cs-CZ" smtClean="0"/>
              <a:t>22.03.2022</a:t>
            </a:fld>
            <a:endParaRPr lang="cs-CZ"/>
          </a:p>
        </p:txBody>
      </p:sp>
      <p:sp>
        <p:nvSpPr>
          <p:cNvPr id="6" name="Zástupný symbol pro zápatí 5"/>
          <p:cNvSpPr>
            <a:spLocks noGrp="1"/>
          </p:cNvSpPr>
          <p:nvPr>
            <p:ph type="ftr" sz="quarter" idx="11"/>
          </p:nvPr>
        </p:nvSpPr>
        <p:spPr/>
        <p:txBody>
          <a:bodyPr/>
          <a:lstStyle/>
          <a:p>
            <a:endParaRPr lang="cs-CZ"/>
          </a:p>
        </p:txBody>
      </p:sp>
      <p:sp>
        <p:nvSpPr>
          <p:cNvPr id="7" name="Zástupný symbol pro číslo snímku 6"/>
          <p:cNvSpPr>
            <a:spLocks noGrp="1"/>
          </p:cNvSpPr>
          <p:nvPr>
            <p:ph type="sldNum" sz="quarter" idx="12"/>
          </p:nvPr>
        </p:nvSpPr>
        <p:spPr/>
        <p:txBody>
          <a:bodyPr/>
          <a:lstStyle/>
          <a:p>
            <a:fld id="{30448399-26C1-4E56-AC31-2AF8A827B9E3}" type="slidenum">
              <a:rPr lang="cs-CZ" smtClean="0"/>
              <a:t>‹#›</a:t>
            </a:fld>
            <a:endParaRPr lang="cs-CZ"/>
          </a:p>
        </p:txBody>
      </p:sp>
    </p:spTree>
    <p:extLst>
      <p:ext uri="{BB962C8B-B14F-4D97-AF65-F5344CB8AC3E}">
        <p14:creationId xmlns:p14="http://schemas.microsoft.com/office/powerpoint/2010/main" val="1797081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nadpis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cs-CZ"/>
              <a:t>Kliknutím lze upravit styl.</a:t>
            </a:r>
          </a:p>
        </p:txBody>
      </p:sp>
      <p:sp>
        <p:nvSpPr>
          <p:cNvPr id="3" name="Zástupný symbol pro tex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96CA23-ED5E-4BF9-864D-86AD9365BC4C}" type="datetimeFigureOut">
              <a:rPr lang="cs-CZ" smtClean="0"/>
              <a:t>22.03.2022</a:t>
            </a:fld>
            <a:endParaRPr lang="cs-CZ"/>
          </a:p>
        </p:txBody>
      </p:sp>
      <p:sp>
        <p:nvSpPr>
          <p:cNvPr id="5" name="Zástupný symbol pro zápatí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cs-CZ"/>
          </a:p>
        </p:txBody>
      </p:sp>
      <p:sp>
        <p:nvSpPr>
          <p:cNvPr id="6" name="Zástupný symbol pro číslo snímk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448399-26C1-4E56-AC31-2AF8A827B9E3}" type="slidenum">
              <a:rPr lang="cs-CZ" smtClean="0"/>
              <a:t>‹#›</a:t>
            </a:fld>
            <a:endParaRPr lang="cs-CZ"/>
          </a:p>
        </p:txBody>
      </p:sp>
    </p:spTree>
    <p:extLst>
      <p:ext uri="{BB962C8B-B14F-4D97-AF65-F5344CB8AC3E}">
        <p14:creationId xmlns:p14="http://schemas.microsoft.com/office/powerpoint/2010/main" val="4619722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4.jpeg"/><Relationship Id="rId7" Type="http://schemas.openxmlformats.org/officeDocument/2006/relationships/image" Target="../media/image38.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gi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png"/><Relationship Id="rId4" Type="http://schemas.openxmlformats.org/officeDocument/2006/relationships/image" Target="../media/image43.jpeg"/></Relationships>
</file>

<file path=ppt/slides/_rels/slide13.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jpeg"/></Relationships>
</file>

<file path=ppt/slides/_rels/slide14.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50.jpeg"/><Relationship Id="rId7" Type="http://schemas.openxmlformats.org/officeDocument/2006/relationships/image" Target="../media/image5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jpeg"/><Relationship Id="rId4" Type="http://schemas.openxmlformats.org/officeDocument/2006/relationships/image" Target="../media/image51.jpeg"/><Relationship Id="rId9" Type="http://schemas.openxmlformats.org/officeDocument/2006/relationships/image" Target="../media/image56.png"/></Relationships>
</file>

<file path=ppt/slides/_rels/slide1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jpeg"/><Relationship Id="rId7"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jpeg"/></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1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71.jpeg"/><Relationship Id="rId4" Type="http://schemas.openxmlformats.org/officeDocument/2006/relationships/image" Target="../media/image70.png"/></Relationships>
</file>

<file path=ppt/slides/_rels/slide1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jpeg"/><Relationship Id="rId4" Type="http://schemas.openxmlformats.org/officeDocument/2006/relationships/image" Target="../media/image73.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7.jpeg"/><Relationship Id="rId7" Type="http://schemas.openxmlformats.org/officeDocument/2006/relationships/image" Target="../media/image81.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2.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6.jpeg"/><Relationship Id="rId5" Type="http://schemas.openxmlformats.org/officeDocument/2006/relationships/image" Target="../media/image85.png"/><Relationship Id="rId4" Type="http://schemas.openxmlformats.org/officeDocument/2006/relationships/image" Target="../media/image84.jpeg"/></Relationships>
</file>

<file path=ppt/slides/_rels/slide24.xml.rels><?xml version="1.0" encoding="UTF-8" standalone="yes"?>
<Relationships xmlns="http://schemas.openxmlformats.org/package/2006/relationships"><Relationship Id="rId3" Type="http://schemas.openxmlformats.org/officeDocument/2006/relationships/image" Target="../media/image89.jpeg"/><Relationship Id="rId7" Type="http://schemas.openxmlformats.org/officeDocument/2006/relationships/image" Target="../media/image93.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gif"/><Relationship Id="rId4" Type="http://schemas.openxmlformats.org/officeDocument/2006/relationships/image" Target="../media/image90.jpeg"/></Relationships>
</file>

<file path=ppt/slides/_rels/slide2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jpeg"/></Relationships>
</file>

<file path=ppt/slides/_rels/slide2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01.jpeg"/><Relationship Id="rId5" Type="http://schemas.openxmlformats.org/officeDocument/2006/relationships/image" Target="../media/image100.gif"/><Relationship Id="rId4" Type="http://schemas.openxmlformats.org/officeDocument/2006/relationships/image" Target="../media/image99.jpeg"/></Relationships>
</file>

<file path=ppt/slides/_rels/slide27.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05.jpeg"/><Relationship Id="rId5" Type="http://schemas.openxmlformats.org/officeDocument/2006/relationships/image" Target="../media/image104.png"/><Relationship Id="rId4" Type="http://schemas.openxmlformats.org/officeDocument/2006/relationships/image" Target="../media/image103.jpe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 result for internet"/>
          <p:cNvPicPr>
            <a:picLocks noChangeAspect="1" noChangeArrowheads="1"/>
          </p:cNvPicPr>
          <p:nvPr/>
        </p:nvPicPr>
        <p:blipFill rotWithShape="1">
          <a:blip r:embed="rId3">
            <a:extLst>
              <a:ext uri="{28A0092B-C50C-407E-A947-70E740481C1C}">
                <a14:useLocalDpi xmlns:a14="http://schemas.microsoft.com/office/drawing/2010/main" val="0"/>
              </a:ext>
            </a:extLst>
          </a:blip>
          <a:srcRect b="24731"/>
          <a:stretch/>
        </p:blipFill>
        <p:spPr bwMode="auto">
          <a:xfrm>
            <a:off x="0" y="1"/>
            <a:ext cx="12192000" cy="5161934"/>
          </a:xfrm>
          <a:prstGeom prst="rect">
            <a:avLst/>
          </a:prstGeom>
          <a:noFill/>
          <a:extLst>
            <a:ext uri="{909E8E84-426E-40DD-AFC4-6F175D3DCCD1}">
              <a14:hiddenFill xmlns:a14="http://schemas.microsoft.com/office/drawing/2010/main">
                <a:solidFill>
                  <a:srgbClr val="FFFFFF"/>
                </a:solidFill>
              </a14:hiddenFill>
            </a:ext>
          </a:extLst>
        </p:spPr>
      </p:pic>
      <p:sp>
        <p:nvSpPr>
          <p:cNvPr id="2" name="Nadpis 1"/>
          <p:cNvSpPr>
            <a:spLocks noGrp="1"/>
          </p:cNvSpPr>
          <p:nvPr>
            <p:ph type="ctrTitle"/>
          </p:nvPr>
        </p:nvSpPr>
        <p:spPr>
          <a:xfrm>
            <a:off x="374073" y="5283199"/>
            <a:ext cx="11538065" cy="1020763"/>
          </a:xfrm>
        </p:spPr>
        <p:txBody>
          <a:bodyPr/>
          <a:lstStyle/>
          <a:p>
            <a:r>
              <a:rPr lang="cs-CZ"/>
              <a:t>WEBOVÉ TECHNOLOGIE</a:t>
            </a:r>
          </a:p>
        </p:txBody>
      </p:sp>
    </p:spTree>
    <p:extLst>
      <p:ext uri="{BB962C8B-B14F-4D97-AF65-F5344CB8AC3E}">
        <p14:creationId xmlns:p14="http://schemas.microsoft.com/office/powerpoint/2010/main" val="2505811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10" name="Picture 18" descr="4. jQuery Web Page Manipulation: Mod the DOM - Head First jQuery [Boo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8304" y="1307437"/>
            <a:ext cx="5637647" cy="2773723"/>
          </a:xfrm>
          <a:prstGeom prst="rect">
            <a:avLst/>
          </a:prstGeom>
          <a:noFill/>
          <a:extLst>
            <a:ext uri="{909E8E84-426E-40DD-AFC4-6F175D3DCCD1}">
              <a14:hiddenFill xmlns:a14="http://schemas.microsoft.com/office/drawing/2010/main">
                <a:solidFill>
                  <a:srgbClr val="FFFFFF"/>
                </a:solidFill>
              </a14:hiddenFill>
            </a:ext>
          </a:extLst>
        </p:spPr>
      </p:pic>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JQUERY</a:t>
            </a:r>
            <a:endParaRPr lang="cs-CZ" b="1">
              <a:solidFill>
                <a:schemeClr val="accent1">
                  <a:lumMod val="60000"/>
                  <a:lumOff val="40000"/>
                </a:schemeClr>
              </a:solidFill>
            </a:endParaRPr>
          </a:p>
        </p:txBody>
      </p:sp>
      <p:pic>
        <p:nvPicPr>
          <p:cNvPr id="8198" name="Picture 6" descr="Soubor:JQuery-Logo.svg – Wikipedi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8727" y="1349846"/>
            <a:ext cx="3526972" cy="861169"/>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My Recipes In jQuery - DOM Manipulation Part 1"/>
          <p:cNvPicPr>
            <a:picLocks noChangeAspect="1" noChangeArrowheads="1"/>
          </p:cNvPicPr>
          <p:nvPr/>
        </p:nvPicPr>
        <p:blipFill rotWithShape="1">
          <a:blip r:embed="rId5">
            <a:extLst>
              <a:ext uri="{28A0092B-C50C-407E-A947-70E740481C1C}">
                <a14:useLocalDpi xmlns:a14="http://schemas.microsoft.com/office/drawing/2010/main" val="0"/>
              </a:ext>
            </a:extLst>
          </a:blip>
          <a:srcRect l="3516" t="6403" r="3648" b="8750"/>
          <a:stretch/>
        </p:blipFill>
        <p:spPr bwMode="auto">
          <a:xfrm>
            <a:off x="188685" y="2370591"/>
            <a:ext cx="5268686" cy="1955800"/>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descr="Jquery Selector Element With Name gallery"/>
          <p:cNvPicPr>
            <a:picLocks noChangeAspect="1" noChangeArrowheads="1"/>
          </p:cNvPicPr>
          <p:nvPr/>
        </p:nvPicPr>
        <p:blipFill rotWithShape="1">
          <a:blip r:embed="rId6">
            <a:extLst>
              <a:ext uri="{28A0092B-C50C-407E-A947-70E740481C1C}">
                <a14:useLocalDpi xmlns:a14="http://schemas.microsoft.com/office/drawing/2010/main" val="0"/>
              </a:ext>
            </a:extLst>
          </a:blip>
          <a:srcRect l="4804" t="28869" r="2935" b="8168"/>
          <a:stretch/>
        </p:blipFill>
        <p:spPr bwMode="auto">
          <a:xfrm>
            <a:off x="0" y="4429332"/>
            <a:ext cx="6358304" cy="2440769"/>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descr="4. jQuery Web Page Manipulation: Mod the DOM - Head First jQuery [Book]"/>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3370" y="4135932"/>
            <a:ext cx="5718629" cy="2722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8740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SYNCHRONNÍ A ASYNCHRONNÍ PROGRAMOVÁNÍ</a:t>
            </a:r>
            <a:endParaRPr lang="cs-CZ" b="1">
              <a:solidFill>
                <a:schemeClr val="accent1">
                  <a:lumMod val="60000"/>
                  <a:lumOff val="40000"/>
                </a:schemeClr>
              </a:solidFill>
            </a:endParaRPr>
          </a:p>
        </p:txBody>
      </p:sp>
      <p:pic>
        <p:nvPicPr>
          <p:cNvPr id="13314" name="Picture 2" descr="Image result for nginx apache"/>
          <p:cNvPicPr>
            <a:picLocks noChangeAspect="1" noChangeArrowheads="1"/>
          </p:cNvPicPr>
          <p:nvPr/>
        </p:nvPicPr>
        <p:blipFill rotWithShape="1">
          <a:blip r:embed="rId3">
            <a:extLst>
              <a:ext uri="{28A0092B-C50C-407E-A947-70E740481C1C}">
                <a14:useLocalDpi xmlns:a14="http://schemas.microsoft.com/office/drawing/2010/main" val="0"/>
              </a:ext>
            </a:extLst>
          </a:blip>
          <a:srcRect l="8549" t="-1" r="9742" b="55732"/>
          <a:stretch/>
        </p:blipFill>
        <p:spPr bwMode="auto">
          <a:xfrm>
            <a:off x="0" y="1325563"/>
            <a:ext cx="5277432" cy="3161962"/>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Image result for nginx apache"/>
          <p:cNvPicPr>
            <a:picLocks noChangeAspect="1" noChangeArrowheads="1"/>
          </p:cNvPicPr>
          <p:nvPr/>
        </p:nvPicPr>
        <p:blipFill rotWithShape="1">
          <a:blip r:embed="rId3">
            <a:extLst>
              <a:ext uri="{28A0092B-C50C-407E-A947-70E740481C1C}">
                <a14:useLocalDpi xmlns:a14="http://schemas.microsoft.com/office/drawing/2010/main" val="0"/>
              </a:ext>
            </a:extLst>
          </a:blip>
          <a:srcRect t="56884"/>
          <a:stretch/>
        </p:blipFill>
        <p:spPr bwMode="auto">
          <a:xfrm>
            <a:off x="5606397" y="1325563"/>
            <a:ext cx="6458857" cy="307960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www.baeldung.com/wp-content/uploads/sites/4/2020/07/multithreadi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8377" y="4487525"/>
            <a:ext cx="4714476" cy="23677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baeldung.com/wp-content/uploads/sites/4/2020/07/sync.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92680" y="4307415"/>
            <a:ext cx="3966375" cy="2550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110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AJAX</a:t>
            </a:r>
            <a:endParaRPr lang="cs-CZ" b="1">
              <a:solidFill>
                <a:schemeClr val="accent1">
                  <a:lumMod val="60000"/>
                  <a:lumOff val="40000"/>
                </a:schemeClr>
              </a:solidFill>
            </a:endParaRPr>
          </a:p>
        </p:txBody>
      </p:sp>
      <p:pic>
        <p:nvPicPr>
          <p:cNvPr id="9218" name="Picture 2" descr="https://www.insyteconsultancyservices.com/images/elements/img_aja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91579" y="1325563"/>
            <a:ext cx="5660571" cy="3086501"/>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Development of Asp.net MVC with Jquery Ajax | .Net Updates"/>
          <p:cNvPicPr>
            <a:picLocks noChangeAspect="1" noChangeArrowheads="1"/>
          </p:cNvPicPr>
          <p:nvPr/>
        </p:nvPicPr>
        <p:blipFill rotWithShape="1">
          <a:blip r:embed="rId4">
            <a:extLst>
              <a:ext uri="{28A0092B-C50C-407E-A947-70E740481C1C}">
                <a14:useLocalDpi xmlns:a14="http://schemas.microsoft.com/office/drawing/2010/main" val="0"/>
              </a:ext>
            </a:extLst>
          </a:blip>
          <a:srcRect t="44446"/>
          <a:stretch/>
        </p:blipFill>
        <p:spPr bwMode="auto">
          <a:xfrm>
            <a:off x="3906013" y="1429410"/>
            <a:ext cx="2296110" cy="1069662"/>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Sync vs Async"/>
          <p:cNvPicPr>
            <a:picLocks noChangeAspect="1" noChangeArrowheads="1"/>
          </p:cNvPicPr>
          <p:nvPr/>
        </p:nvPicPr>
        <p:blipFill rotWithShape="1">
          <a:blip r:embed="rId5">
            <a:extLst>
              <a:ext uri="{28A0092B-C50C-407E-A947-70E740481C1C}">
                <a14:useLocalDpi xmlns:a14="http://schemas.microsoft.com/office/drawing/2010/main" val="0"/>
              </a:ext>
            </a:extLst>
          </a:blip>
          <a:srcRect l="3715" r="59362"/>
          <a:stretch/>
        </p:blipFill>
        <p:spPr bwMode="auto">
          <a:xfrm>
            <a:off x="0" y="2557128"/>
            <a:ext cx="3210457" cy="45218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Sync vs Async"/>
          <p:cNvPicPr>
            <a:picLocks noChangeAspect="1" noChangeArrowheads="1"/>
          </p:cNvPicPr>
          <p:nvPr/>
        </p:nvPicPr>
        <p:blipFill rotWithShape="1">
          <a:blip r:embed="rId5">
            <a:extLst>
              <a:ext uri="{28A0092B-C50C-407E-A947-70E740481C1C}">
                <a14:useLocalDpi xmlns:a14="http://schemas.microsoft.com/office/drawing/2010/main" val="0"/>
              </a:ext>
            </a:extLst>
          </a:blip>
          <a:srcRect l="56312" r="3050"/>
          <a:stretch/>
        </p:blipFill>
        <p:spPr bwMode="auto">
          <a:xfrm>
            <a:off x="2991666" y="2586156"/>
            <a:ext cx="3387491" cy="4335008"/>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PHP Essex - PHP User Group in Essex"/>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8128" y="1325563"/>
            <a:ext cx="2223538" cy="144296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LukeW | AJAX Interface Desig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51729" y="4393795"/>
            <a:ext cx="4443121" cy="2464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8027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FORMÁTY PRO VÝMĚNU DAT: JSON</a:t>
            </a:r>
            <a:endParaRPr lang="cs-CZ" b="1">
              <a:solidFill>
                <a:schemeClr val="accent1">
                  <a:lumMod val="60000"/>
                  <a:lumOff val="40000"/>
                </a:schemeClr>
              </a:solidFill>
            </a:endParaRPr>
          </a:p>
        </p:txBody>
      </p:sp>
      <p:pic>
        <p:nvPicPr>
          <p:cNvPr id="3074" name="Picture 2" descr="RFC 8259 — The JavaScript Object Notation (JSON) Data Interchange Format |  by Ketan Parmar (KPBird)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6420" y="1325563"/>
            <a:ext cx="9677955" cy="5532437"/>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What is JSON (JavaScript Object Notation)? • Crunchify"/>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8828" t="23028" r="9922" b="14624"/>
          <a:stretch/>
        </p:blipFill>
        <p:spPr bwMode="auto">
          <a:xfrm>
            <a:off x="-1" y="5368485"/>
            <a:ext cx="3409951" cy="145141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Format JSON Control | PCF Gallery"/>
          <p:cNvPicPr>
            <a:picLocks noChangeAspect="1" noChangeArrowheads="1"/>
          </p:cNvPicPr>
          <p:nvPr/>
        </p:nvPicPr>
        <p:blipFill rotWithShape="1">
          <a:blip r:embed="rId5">
            <a:extLst>
              <a:ext uri="{28A0092B-C50C-407E-A947-70E740481C1C}">
                <a14:useLocalDpi xmlns:a14="http://schemas.microsoft.com/office/drawing/2010/main" val="0"/>
              </a:ext>
            </a:extLst>
          </a:blip>
          <a:srcRect l="34884" r="28294"/>
          <a:stretch/>
        </p:blipFill>
        <p:spPr bwMode="auto">
          <a:xfrm>
            <a:off x="225961" y="1325564"/>
            <a:ext cx="2045473" cy="4004822"/>
          </a:xfrm>
          <a:prstGeom prst="rect">
            <a:avLst/>
          </a:prstGeom>
          <a:noFill/>
          <a:extLst>
            <a:ext uri="{909E8E84-426E-40DD-AFC4-6F175D3DCCD1}">
              <a14:hiddenFill xmlns:a14="http://schemas.microsoft.com/office/drawing/2010/main">
                <a:solidFill>
                  <a:srgbClr val="FFFFFF"/>
                </a:solidFill>
              </a14:hiddenFill>
            </a:ext>
          </a:extLst>
        </p:spPr>
      </p:pic>
      <p:sp>
        <p:nvSpPr>
          <p:cNvPr id="3" name="TextovéPole 2">
            <a:extLst>
              <a:ext uri="{FF2B5EF4-FFF2-40B4-BE49-F238E27FC236}">
                <a16:creationId xmlns:a16="http://schemas.microsoft.com/office/drawing/2014/main" id="{AD7E6A3F-1CBE-5A0C-3E5D-D3E84384624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cs-CZ"/>
              <a:t>Kliknutím vložíte text.</a:t>
            </a:r>
          </a:p>
        </p:txBody>
      </p:sp>
    </p:spTree>
    <p:extLst>
      <p:ext uri="{BB962C8B-B14F-4D97-AF65-F5344CB8AC3E}">
        <p14:creationId xmlns:p14="http://schemas.microsoft.com/office/powerpoint/2010/main" val="33166977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FORMÁTY PRO VÝMĚNU DAT: XML</a:t>
            </a:r>
            <a:endParaRPr lang="cs-CZ" b="1">
              <a:solidFill>
                <a:schemeClr val="accent1">
                  <a:lumMod val="60000"/>
                  <a:lumOff val="40000"/>
                </a:schemeClr>
              </a:solidFill>
            </a:endParaRPr>
          </a:p>
        </p:txBody>
      </p:sp>
      <p:pic>
        <p:nvPicPr>
          <p:cNvPr id="2050" name="Picture 2" descr="Kontrola správnosti XML souboru podání EPO | Rozhraní pro třetí strany |  Seznam okruhů častých dotazů | ePodpora aplikací Daňového portálu -  Finanční správa"/>
          <p:cNvPicPr>
            <a:picLocks noChangeAspect="1" noChangeArrowheads="1"/>
          </p:cNvPicPr>
          <p:nvPr/>
        </p:nvPicPr>
        <p:blipFill rotWithShape="1">
          <a:blip r:embed="rId3">
            <a:extLst>
              <a:ext uri="{28A0092B-C50C-407E-A947-70E740481C1C}">
                <a14:useLocalDpi xmlns:a14="http://schemas.microsoft.com/office/drawing/2010/main" val="0"/>
              </a:ext>
            </a:extLst>
          </a:blip>
          <a:srcRect t="23711" r="15959" b="14147"/>
          <a:stretch/>
        </p:blipFill>
        <p:spPr bwMode="auto">
          <a:xfrm>
            <a:off x="-2" y="5395954"/>
            <a:ext cx="3934692" cy="146204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is XML?"/>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2171"/>
          <a:stretch/>
        </p:blipFill>
        <p:spPr bwMode="auto">
          <a:xfrm>
            <a:off x="-2" y="1320800"/>
            <a:ext cx="3934691" cy="207347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XML Essential Traini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 y="3182690"/>
            <a:ext cx="3934691" cy="221326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Základy jazyka XM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34689" y="1320801"/>
            <a:ext cx="5811565" cy="55372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Extensible Markup Language – Wikipedi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746254" y="1320800"/>
            <a:ext cx="2445746" cy="278407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xml-rss-atom-feed -"/>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28724" y="4195762"/>
            <a:ext cx="2263276" cy="104933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Translate your android string xml file by Calebes | Fiver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46254" y="5264965"/>
            <a:ext cx="2445746" cy="1592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3799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A Docker Compose Override File Can Help Avoid Compose File Duplication —  Nick Janetakis"/>
          <p:cNvPicPr>
            <a:picLocks noChangeAspect="1" noChangeArrowheads="1"/>
          </p:cNvPicPr>
          <p:nvPr/>
        </p:nvPicPr>
        <p:blipFill rotWithShape="1">
          <a:blip r:embed="rId3">
            <a:extLst>
              <a:ext uri="{28A0092B-C50C-407E-A947-70E740481C1C}">
                <a14:useLocalDpi xmlns:a14="http://schemas.microsoft.com/office/drawing/2010/main" val="0"/>
              </a:ext>
            </a:extLst>
          </a:blip>
          <a:srcRect t="5886" b="19319"/>
          <a:stretch/>
        </p:blipFill>
        <p:spPr bwMode="auto">
          <a:xfrm>
            <a:off x="0" y="4031673"/>
            <a:ext cx="6715781" cy="2826327"/>
          </a:xfrm>
          <a:prstGeom prst="rect">
            <a:avLst/>
          </a:prstGeom>
          <a:noFill/>
          <a:extLst>
            <a:ext uri="{909E8E84-426E-40DD-AFC4-6F175D3DCCD1}">
              <a14:hiddenFill xmlns:a14="http://schemas.microsoft.com/office/drawing/2010/main">
                <a:solidFill>
                  <a:srgbClr val="FFFFFF"/>
                </a:solidFill>
              </a14:hiddenFill>
            </a:ext>
          </a:extLst>
        </p:spPr>
      </p:pic>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FORMÁTY PRO VÝMĚNU DAT: YAML</a:t>
            </a:r>
            <a:endParaRPr lang="cs-CZ" b="1">
              <a:solidFill>
                <a:schemeClr val="accent1">
                  <a:lumMod val="60000"/>
                  <a:lumOff val="40000"/>
                </a:schemeClr>
              </a:solidFill>
            </a:endParaRPr>
          </a:p>
        </p:txBody>
      </p:sp>
      <p:pic>
        <p:nvPicPr>
          <p:cNvPr id="17" name="Picture 6" descr="XML vs YAML vs JSON | GeekTantra"/>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7924" t="-1243" r="-663" b="1243"/>
          <a:stretch/>
        </p:blipFill>
        <p:spPr bwMode="auto">
          <a:xfrm>
            <a:off x="350313" y="1733774"/>
            <a:ext cx="2050889" cy="17202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tack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5781" y="1393842"/>
            <a:ext cx="5476219" cy="54641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Why should we prefer the YAML file over the properties file for  configurations in Spring Boot projects? | by Saeed Zarinfam | ITNEX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1515" y="1393842"/>
            <a:ext cx="3964265" cy="4120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6911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CSS PREPROCESORY A POSTPROCESORY</a:t>
            </a:r>
            <a:endParaRPr lang="cs-CZ" b="1">
              <a:solidFill>
                <a:schemeClr val="accent1">
                  <a:lumMod val="60000"/>
                  <a:lumOff val="40000"/>
                </a:schemeClr>
              </a:solidFill>
            </a:endParaRPr>
          </a:p>
        </p:txBody>
      </p:sp>
      <p:pic>
        <p:nvPicPr>
          <p:cNvPr id="10246" name="Picture 6" descr="Quick Tips You Should Know about WordPress SASS - Devr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8559" y="1325562"/>
            <a:ext cx="4403441" cy="3856517"/>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A complete guide to Sas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70449" y="1325561"/>
            <a:ext cx="3818109" cy="124618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Sass and LESS: An Introduction to CSS Preprocessor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441" y="1431198"/>
            <a:ext cx="5011860" cy="3249691"/>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PostCSS Selector Scope | PostCSS plugin to scope global styles using :not()  pseudo-class."/>
          <p:cNvPicPr>
            <a:picLocks noChangeAspect="1" noChangeArrowheads="1"/>
          </p:cNvPicPr>
          <p:nvPr/>
        </p:nvPicPr>
        <p:blipFill rotWithShape="1">
          <a:blip r:embed="rId6">
            <a:extLst>
              <a:ext uri="{28A0092B-C50C-407E-A947-70E740481C1C}">
                <a14:useLocalDpi xmlns:a14="http://schemas.microsoft.com/office/drawing/2010/main" val="0"/>
              </a:ext>
            </a:extLst>
          </a:blip>
          <a:srcRect l="14833"/>
          <a:stretch/>
        </p:blipFill>
        <p:spPr bwMode="auto">
          <a:xfrm>
            <a:off x="7791450" y="5182079"/>
            <a:ext cx="4410699" cy="1675921"/>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GitHub - axept/prejss: Get the power of PostCSS with plugins in your JSS  styles. 🎨 Just put CSS into JS and get it as JSS object."/>
          <p:cNvPicPr>
            <a:picLocks noChangeAspect="1" noChangeArrowheads="1"/>
          </p:cNvPicPr>
          <p:nvPr/>
        </p:nvPicPr>
        <p:blipFill rotWithShape="1">
          <a:blip r:embed="rId7">
            <a:extLst>
              <a:ext uri="{28A0092B-C50C-407E-A947-70E740481C1C}">
                <a14:useLocalDpi xmlns:a14="http://schemas.microsoft.com/office/drawing/2010/main" val="0"/>
              </a:ext>
            </a:extLst>
          </a:blip>
          <a:srcRect t="45420" b="8387"/>
          <a:stretch/>
        </p:blipFill>
        <p:spPr bwMode="auto">
          <a:xfrm>
            <a:off x="-28827" y="4520901"/>
            <a:ext cx="7807237" cy="232915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PostCSS - useful plugins - Sven Wolfermann (maddesign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09695" y="2869090"/>
            <a:ext cx="1626320" cy="2312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95705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BACKEND TECHNOLOGIE</a:t>
            </a:r>
            <a:endParaRPr lang="cs-CZ" b="1">
              <a:solidFill>
                <a:schemeClr val="accent1">
                  <a:lumMod val="60000"/>
                  <a:lumOff val="40000"/>
                </a:schemeClr>
              </a:solidFill>
            </a:endParaRPr>
          </a:p>
        </p:txBody>
      </p:sp>
      <p:sp>
        <p:nvSpPr>
          <p:cNvPr id="21" name="TextovéPole 20"/>
          <p:cNvSpPr txBox="1"/>
          <p:nvPr/>
        </p:nvSpPr>
        <p:spPr>
          <a:xfrm>
            <a:off x="0" y="6039104"/>
            <a:ext cx="12192000" cy="830997"/>
          </a:xfrm>
          <a:prstGeom prst="rect">
            <a:avLst/>
          </a:prstGeom>
          <a:solidFill>
            <a:schemeClr val="tx1"/>
          </a:solidFill>
        </p:spPr>
        <p:txBody>
          <a:bodyPr wrap="square" rtlCol="0">
            <a:spAutoFit/>
          </a:bodyPr>
          <a:lstStyle/>
          <a:p>
            <a:pPr algn="ctr"/>
            <a:endParaRPr lang="cs-CZ" sz="2400">
              <a:solidFill>
                <a:schemeClr val="bg1"/>
              </a:solidFill>
            </a:endParaRPr>
          </a:p>
          <a:p>
            <a:pPr algn="ctr"/>
            <a:r>
              <a:rPr lang="cs-CZ" sz="2400">
                <a:solidFill>
                  <a:schemeClr val="bg1"/>
                </a:solidFill>
              </a:rPr>
              <a:t> </a:t>
            </a:r>
          </a:p>
        </p:txBody>
      </p:sp>
      <p:pic>
        <p:nvPicPr>
          <p:cNvPr id="1026" name="Picture 2" descr="Backend technológi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25563"/>
            <a:ext cx="12192000" cy="5544538"/>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descr="Fundamentals of web application architecture"/>
          <p:cNvPicPr>
            <a:picLocks noChangeAspect="1" noChangeArrowheads="1"/>
          </p:cNvPicPr>
          <p:nvPr/>
        </p:nvPicPr>
        <p:blipFill>
          <a:blip r:embed="rId4">
            <a:clrChange>
              <a:clrFrom>
                <a:srgbClr val="ECEFF8"/>
              </a:clrFrom>
              <a:clrTo>
                <a:srgbClr val="ECEFF8">
                  <a:alpha val="0"/>
                </a:srgbClr>
              </a:clrTo>
            </a:clrChange>
            <a:extLst>
              <a:ext uri="{28A0092B-C50C-407E-A947-70E740481C1C}">
                <a14:useLocalDpi xmlns:a14="http://schemas.microsoft.com/office/drawing/2010/main" val="0"/>
              </a:ext>
            </a:extLst>
          </a:blip>
          <a:srcRect/>
          <a:stretch>
            <a:fillRect/>
          </a:stretch>
        </p:blipFill>
        <p:spPr bwMode="auto">
          <a:xfrm>
            <a:off x="2527299" y="4394200"/>
            <a:ext cx="3969455" cy="2463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6837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Install LAMP (Apache, MySQL &amp; PHP) on Fedora 28/27/2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982663"/>
            <a:ext cx="4550228" cy="2897216"/>
          </a:xfrm>
          <a:prstGeom prst="rect">
            <a:avLst/>
          </a:prstGeom>
          <a:noFill/>
          <a:extLst>
            <a:ext uri="{909E8E84-426E-40DD-AFC4-6F175D3DCCD1}">
              <a14:hiddenFill xmlns:a14="http://schemas.microsoft.com/office/drawing/2010/main">
                <a:solidFill>
                  <a:srgbClr val="FFFFFF"/>
                </a:solidFill>
              </a14:hiddenFill>
            </a:ext>
          </a:extLst>
        </p:spPr>
      </p:pic>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PHP</a:t>
            </a:r>
            <a:endParaRPr lang="cs-CZ" b="1">
              <a:solidFill>
                <a:schemeClr val="accent1">
                  <a:lumMod val="60000"/>
                  <a:lumOff val="40000"/>
                </a:schemeClr>
              </a:solidFill>
            </a:endParaRPr>
          </a:p>
        </p:txBody>
      </p:sp>
      <p:pic>
        <p:nvPicPr>
          <p:cNvPr id="12292" name="Picture 4" descr="Learn PHP Tutorial - javatpoi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8986" y="1604963"/>
            <a:ext cx="7384255" cy="4922837"/>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Hide Private Content From Non Users With PHP Code Snippe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744687"/>
            <a:ext cx="4550228" cy="3113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6438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ASP.NET</a:t>
            </a:r>
            <a:endParaRPr lang="cs-CZ" b="1">
              <a:solidFill>
                <a:schemeClr val="accent1">
                  <a:lumMod val="60000"/>
                  <a:lumOff val="40000"/>
                </a:schemeClr>
              </a:solidFill>
            </a:endParaRPr>
          </a:p>
        </p:txBody>
      </p:sp>
      <p:pic>
        <p:nvPicPr>
          <p:cNvPr id="14340" name="Picture 4" descr="How Asp.Net MVC Developers Import Excel Into SQL In MVC Application ? |  .Net Upda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76761" y="5199063"/>
            <a:ext cx="4896378" cy="1658937"/>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The .NET family of frameworks - Learn C# Programm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2550" y="1325563"/>
            <a:ext cx="7029450" cy="3971925"/>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What's new in Microsoft .NET 5. Aimed at unifying the .NET platform… | by  Vyron Vasileiadis | Nomadevs | 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4345095"/>
            <a:ext cx="6057900" cy="2512906"/>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The History of ASP.NET – Part II (Covers ASP.NET MVC) | DotNetCurr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381521"/>
            <a:ext cx="6032395" cy="2907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61092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TECHNOLOGIE NA STRANĚ KLIENTA A SERVERU</a:t>
            </a:r>
            <a:endParaRPr lang="cs-CZ" b="1">
              <a:solidFill>
                <a:schemeClr val="accent1">
                  <a:lumMod val="60000"/>
                  <a:lumOff val="40000"/>
                </a:schemeClr>
              </a:solidFill>
            </a:endParaRPr>
          </a:p>
        </p:txBody>
      </p:sp>
      <p:sp>
        <p:nvSpPr>
          <p:cNvPr id="21" name="TextovéPole 20"/>
          <p:cNvSpPr txBox="1"/>
          <p:nvPr/>
        </p:nvSpPr>
        <p:spPr>
          <a:xfrm>
            <a:off x="0" y="6039104"/>
            <a:ext cx="12192000" cy="830997"/>
          </a:xfrm>
          <a:prstGeom prst="rect">
            <a:avLst/>
          </a:prstGeom>
          <a:solidFill>
            <a:schemeClr val="tx1"/>
          </a:solidFill>
        </p:spPr>
        <p:txBody>
          <a:bodyPr wrap="square" rtlCol="0">
            <a:spAutoFit/>
          </a:bodyPr>
          <a:lstStyle/>
          <a:p>
            <a:pPr algn="ctr"/>
            <a:endParaRPr lang="cs-CZ" sz="2400">
              <a:solidFill>
                <a:schemeClr val="bg1"/>
              </a:solidFill>
            </a:endParaRPr>
          </a:p>
          <a:p>
            <a:pPr algn="ctr"/>
            <a:r>
              <a:rPr lang="cs-CZ" sz="2400">
                <a:solidFill>
                  <a:schemeClr val="bg1"/>
                </a:solidFill>
              </a:rPr>
              <a:t> </a:t>
            </a:r>
          </a:p>
        </p:txBody>
      </p:sp>
      <p:pic>
        <p:nvPicPr>
          <p:cNvPr id="12290" name="Picture 2" descr="Image result for server side technologies"/>
          <p:cNvPicPr>
            <a:picLocks noChangeAspect="1" noChangeArrowheads="1"/>
          </p:cNvPicPr>
          <p:nvPr/>
        </p:nvPicPr>
        <p:blipFill rotWithShape="1">
          <a:blip r:embed="rId3">
            <a:extLst>
              <a:ext uri="{28A0092B-C50C-407E-A947-70E740481C1C}">
                <a14:useLocalDpi xmlns:a14="http://schemas.microsoft.com/office/drawing/2010/main" val="0"/>
              </a:ext>
            </a:extLst>
          </a:blip>
          <a:srcRect b="3303"/>
          <a:stretch/>
        </p:blipFill>
        <p:spPr bwMode="auto">
          <a:xfrm>
            <a:off x="0" y="1325563"/>
            <a:ext cx="12191999" cy="552518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What are 'Front-end' &amp; 'back-end' | Flyaps Software Company"/>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172" t="15131" r="12343" b="11727"/>
          <a:stretch/>
        </p:blipFill>
        <p:spPr bwMode="auto">
          <a:xfrm>
            <a:off x="4076700" y="5247677"/>
            <a:ext cx="2552700" cy="13554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116050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en-US" b="1">
                <a:solidFill>
                  <a:schemeClr val="bg1"/>
                </a:solidFill>
              </a:rPr>
              <a:t>JSP</a:t>
            </a:r>
            <a:endParaRPr lang="cs-CZ" b="1">
              <a:solidFill>
                <a:schemeClr val="accent1">
                  <a:lumMod val="60000"/>
                  <a:lumOff val="40000"/>
                </a:schemeClr>
              </a:solidFill>
            </a:endParaRPr>
          </a:p>
        </p:txBody>
      </p:sp>
      <p:pic>
        <p:nvPicPr>
          <p:cNvPr id="7172" name="Picture 4" descr="Java EE 5 APIs - The Java EE 5 Tutori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534" y="1516063"/>
            <a:ext cx="10222931" cy="5227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5709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NODE.JS</a:t>
            </a:r>
            <a:endParaRPr lang="cs-CZ" b="1">
              <a:solidFill>
                <a:schemeClr val="accent1">
                  <a:lumMod val="60000"/>
                  <a:lumOff val="40000"/>
                </a:schemeClr>
              </a:solidFill>
            </a:endParaRPr>
          </a:p>
        </p:txBody>
      </p:sp>
      <p:pic>
        <p:nvPicPr>
          <p:cNvPr id="16388" name="Picture 4" descr="Features of node j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25562"/>
            <a:ext cx="7378700" cy="5534025"/>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descr="Node.JS Development Services, NodeJS Development Compan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1747" y="2637582"/>
            <a:ext cx="4241312" cy="4220418"/>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descr="Node.JS Use Case: When &amp; How Node.JS Should be Used | Simform"/>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43269"/>
          <a:stretch/>
        </p:blipFill>
        <p:spPr bwMode="auto">
          <a:xfrm>
            <a:off x="5613399" y="1325560"/>
            <a:ext cx="6578601" cy="181828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npm - Understanding Scoped Packages"/>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98743" y="4993984"/>
            <a:ext cx="2369816" cy="1939499"/>
          </a:xfrm>
          <a:prstGeom prst="rect">
            <a:avLst/>
          </a:prstGeom>
          <a:noFill/>
          <a:extLst>
            <a:ext uri="{909E8E84-426E-40DD-AFC4-6F175D3DCCD1}">
              <a14:hiddenFill xmlns:a14="http://schemas.microsoft.com/office/drawing/2010/main">
                <a:solidFill>
                  <a:srgbClr val="FFFFFF"/>
                </a:solidFill>
              </a14:hiddenFill>
            </a:ext>
          </a:extLst>
        </p:spPr>
      </p:pic>
      <p:sp>
        <p:nvSpPr>
          <p:cNvPr id="3" name="Obdélník 2"/>
          <p:cNvSpPr/>
          <p:nvPr/>
        </p:nvSpPr>
        <p:spPr>
          <a:xfrm>
            <a:off x="-25225" y="4191000"/>
            <a:ext cx="4212878" cy="266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pic>
        <p:nvPicPr>
          <p:cNvPr id="8194" name="Picture 2" descr="Node.js smyčka událostí"/>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846" y="4362198"/>
            <a:ext cx="4123807" cy="2324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732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NODE MODULES</a:t>
            </a:r>
            <a:endParaRPr lang="cs-CZ" b="1">
              <a:solidFill>
                <a:schemeClr val="accent1">
                  <a:lumMod val="60000"/>
                  <a:lumOff val="40000"/>
                </a:schemeClr>
              </a:solidFill>
            </a:endParaRPr>
          </a:p>
        </p:txBody>
      </p:sp>
      <p:pic>
        <p:nvPicPr>
          <p:cNvPr id="5122" name="Picture 2" descr="Modern JavaScript with Babel, Webpack and ESLint - Ultimate Courses™"/>
          <p:cNvPicPr>
            <a:picLocks noChangeAspect="1" noChangeArrowheads="1"/>
          </p:cNvPicPr>
          <p:nvPr/>
        </p:nvPicPr>
        <p:blipFill rotWithShape="1">
          <a:blip r:embed="rId3">
            <a:extLst>
              <a:ext uri="{28A0092B-C50C-407E-A947-70E740481C1C}">
                <a14:useLocalDpi xmlns:a14="http://schemas.microsoft.com/office/drawing/2010/main" val="0"/>
              </a:ext>
            </a:extLst>
          </a:blip>
          <a:srcRect t="11665" b="7188"/>
          <a:stretch/>
        </p:blipFill>
        <p:spPr bwMode="auto">
          <a:xfrm>
            <a:off x="0" y="1325563"/>
            <a:ext cx="12206109" cy="5571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12235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Web application framework: What it is, how it works, and why you need it"/>
          <p:cNvPicPr>
            <a:picLocks noChangeAspect="1" noChangeArrowheads="1"/>
          </p:cNvPicPr>
          <p:nvPr/>
        </p:nvPicPr>
        <p:blipFill rotWithShape="1">
          <a:blip r:embed="rId3">
            <a:extLst>
              <a:ext uri="{28A0092B-C50C-407E-A947-70E740481C1C}">
                <a14:useLocalDpi xmlns:a14="http://schemas.microsoft.com/office/drawing/2010/main" val="0"/>
              </a:ext>
            </a:extLst>
          </a:blip>
          <a:srcRect l="3392" t="6782" r="3382" b="5810"/>
          <a:stretch/>
        </p:blipFill>
        <p:spPr bwMode="auto">
          <a:xfrm>
            <a:off x="0" y="1325562"/>
            <a:ext cx="5608572" cy="3093214"/>
          </a:xfrm>
          <a:prstGeom prst="rect">
            <a:avLst/>
          </a:prstGeom>
          <a:noFill/>
          <a:extLst>
            <a:ext uri="{909E8E84-426E-40DD-AFC4-6F175D3DCCD1}">
              <a14:hiddenFill xmlns:a14="http://schemas.microsoft.com/office/drawing/2010/main">
                <a:solidFill>
                  <a:srgbClr val="FFFFFF"/>
                </a:solidFill>
              </a14:hiddenFill>
            </a:ext>
          </a:extLst>
        </p:spPr>
      </p:pic>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FRAMEWORKY</a:t>
            </a:r>
            <a:endParaRPr lang="cs-CZ" b="1">
              <a:solidFill>
                <a:schemeClr val="accent1">
                  <a:lumMod val="60000"/>
                  <a:lumOff val="40000"/>
                </a:schemeClr>
              </a:solidFill>
            </a:endParaRPr>
          </a:p>
        </p:txBody>
      </p:sp>
      <p:sp>
        <p:nvSpPr>
          <p:cNvPr id="21" name="TextovéPole 20"/>
          <p:cNvSpPr txBox="1"/>
          <p:nvPr/>
        </p:nvSpPr>
        <p:spPr>
          <a:xfrm>
            <a:off x="0" y="6039104"/>
            <a:ext cx="12192000" cy="830997"/>
          </a:xfrm>
          <a:prstGeom prst="rect">
            <a:avLst/>
          </a:prstGeom>
          <a:solidFill>
            <a:schemeClr val="tx1"/>
          </a:solidFill>
        </p:spPr>
        <p:txBody>
          <a:bodyPr wrap="square" rtlCol="0">
            <a:spAutoFit/>
          </a:bodyPr>
          <a:lstStyle/>
          <a:p>
            <a:pPr algn="ctr"/>
            <a:endParaRPr lang="cs-CZ" sz="2400">
              <a:solidFill>
                <a:schemeClr val="bg1"/>
              </a:solidFill>
            </a:endParaRPr>
          </a:p>
          <a:p>
            <a:pPr algn="ctr"/>
            <a:r>
              <a:rPr lang="cs-CZ" sz="2400">
                <a:solidFill>
                  <a:schemeClr val="bg1"/>
                </a:solidFill>
              </a:rPr>
              <a:t> </a:t>
            </a:r>
          </a:p>
        </p:txBody>
      </p:sp>
      <p:pic>
        <p:nvPicPr>
          <p:cNvPr id="5" name="Picture 6" descr="Micro Vs Full-Stack Frameworks | TechnoLush"/>
          <p:cNvPicPr>
            <a:picLocks noChangeAspect="1" noChangeArrowheads="1"/>
          </p:cNvPicPr>
          <p:nvPr/>
        </p:nvPicPr>
        <p:blipFill rotWithShape="1">
          <a:blip r:embed="rId4">
            <a:extLst>
              <a:ext uri="{28A0092B-C50C-407E-A947-70E740481C1C}">
                <a14:useLocalDpi xmlns:a14="http://schemas.microsoft.com/office/drawing/2010/main" val="0"/>
              </a:ext>
            </a:extLst>
          </a:blip>
          <a:srcRect l="4849" r="4762" b="14527"/>
          <a:stretch/>
        </p:blipFill>
        <p:spPr bwMode="auto">
          <a:xfrm>
            <a:off x="5599814" y="1325563"/>
            <a:ext cx="6592186" cy="5532437"/>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Python Full Stack with AWS (4 Months) – Step2Succes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418776"/>
            <a:ext cx="2622623" cy="2439224"/>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Django vs. Flask: Which Python Web Framework to Choose?"/>
          <p:cNvPicPr>
            <a:picLocks noChangeAspect="1" noChangeArrowheads="1"/>
          </p:cNvPicPr>
          <p:nvPr/>
        </p:nvPicPr>
        <p:blipFill rotWithShape="1">
          <a:blip r:embed="rId6">
            <a:extLst>
              <a:ext uri="{28A0092B-C50C-407E-A947-70E740481C1C}">
                <a14:useLocalDpi xmlns:a14="http://schemas.microsoft.com/office/drawing/2010/main" val="0"/>
              </a:ext>
            </a:extLst>
          </a:blip>
          <a:srcRect t="42934" b="24249"/>
          <a:stretch/>
        </p:blipFill>
        <p:spPr bwMode="auto">
          <a:xfrm>
            <a:off x="5599814" y="1325561"/>
            <a:ext cx="6592186" cy="1017589"/>
          </a:xfrm>
          <a:prstGeom prst="rect">
            <a:avLst/>
          </a:prstGeom>
          <a:noFill/>
          <a:extLst>
            <a:ext uri="{909E8E84-426E-40DD-AFC4-6F175D3DCCD1}">
              <a14:hiddenFill xmlns:a14="http://schemas.microsoft.com/office/drawing/2010/main">
                <a:solidFill>
                  <a:srgbClr val="FFFFFF"/>
                </a:solidFill>
              </a14:hiddenFill>
            </a:ext>
          </a:extLst>
        </p:spPr>
      </p:pic>
      <p:pic>
        <p:nvPicPr>
          <p:cNvPr id="5134" name="Picture 14" descr="Top PHP Frameworks For Web Development in 2019 | Xicom"/>
          <p:cNvPicPr>
            <a:picLocks noChangeAspect="1" noChangeArrowheads="1"/>
          </p:cNvPicPr>
          <p:nvPr/>
        </p:nvPicPr>
        <p:blipFill rotWithShape="1">
          <a:blip r:embed="rId7">
            <a:extLst>
              <a:ext uri="{28A0092B-C50C-407E-A947-70E740481C1C}">
                <a14:useLocalDpi xmlns:a14="http://schemas.microsoft.com/office/drawing/2010/main" val="0"/>
              </a:ext>
            </a:extLst>
          </a:blip>
          <a:srcRect l="12407" t="4720" r="17815" b="4686"/>
          <a:stretch/>
        </p:blipFill>
        <p:spPr bwMode="auto">
          <a:xfrm>
            <a:off x="2622623" y="4418776"/>
            <a:ext cx="2977191" cy="2439224"/>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Frontend vs Backend: Which One Is Right For You? - DEV Community"/>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0396" t="22074" r="9687" b="21037"/>
          <a:stretch/>
        </p:blipFill>
        <p:spPr bwMode="auto">
          <a:xfrm>
            <a:off x="1777700" y="2484120"/>
            <a:ext cx="2079474" cy="126492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29895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FRONT-END FRAMEWORKY</a:t>
            </a:r>
            <a:endParaRPr lang="cs-CZ" b="1">
              <a:solidFill>
                <a:schemeClr val="accent1">
                  <a:lumMod val="60000"/>
                  <a:lumOff val="40000"/>
                </a:schemeClr>
              </a:solidFill>
            </a:endParaRPr>
          </a:p>
        </p:txBody>
      </p:sp>
      <p:sp>
        <p:nvSpPr>
          <p:cNvPr id="21" name="TextovéPole 20"/>
          <p:cNvSpPr txBox="1"/>
          <p:nvPr/>
        </p:nvSpPr>
        <p:spPr>
          <a:xfrm>
            <a:off x="0" y="6039104"/>
            <a:ext cx="12192000" cy="830997"/>
          </a:xfrm>
          <a:prstGeom prst="rect">
            <a:avLst/>
          </a:prstGeom>
          <a:solidFill>
            <a:schemeClr val="tx1"/>
          </a:solidFill>
        </p:spPr>
        <p:txBody>
          <a:bodyPr wrap="square" rtlCol="0">
            <a:spAutoFit/>
          </a:bodyPr>
          <a:lstStyle/>
          <a:p>
            <a:pPr algn="ctr"/>
            <a:endParaRPr lang="cs-CZ" sz="2400">
              <a:solidFill>
                <a:schemeClr val="bg1"/>
              </a:solidFill>
            </a:endParaRPr>
          </a:p>
          <a:p>
            <a:pPr algn="ctr"/>
            <a:r>
              <a:rPr lang="cs-CZ" sz="2400">
                <a:solidFill>
                  <a:schemeClr val="bg1"/>
                </a:solidFill>
              </a:rPr>
              <a:t> </a:t>
            </a:r>
          </a:p>
        </p:txBody>
      </p:sp>
      <p:pic>
        <p:nvPicPr>
          <p:cNvPr id="1026" name="Picture 2" descr="Bootstrap: The Framework's What, Why, and How - socPub"/>
          <p:cNvPicPr>
            <a:picLocks noChangeAspect="1" noChangeArrowheads="1"/>
          </p:cNvPicPr>
          <p:nvPr/>
        </p:nvPicPr>
        <p:blipFill rotWithShape="1">
          <a:blip r:embed="rId3">
            <a:extLst>
              <a:ext uri="{28A0092B-C50C-407E-A947-70E740481C1C}">
                <a14:useLocalDpi xmlns:a14="http://schemas.microsoft.com/office/drawing/2010/main" val="0"/>
              </a:ext>
            </a:extLst>
          </a:blip>
          <a:srcRect t="10012" b="7666"/>
          <a:stretch/>
        </p:blipFill>
        <p:spPr bwMode="auto">
          <a:xfrm>
            <a:off x="1209" y="1325563"/>
            <a:ext cx="4789982" cy="26262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uild Components easily in Bootstrap | by Yaksh Bhesaniya | 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951805"/>
            <a:ext cx="4791191" cy="291829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ireframes by Lisa Wohlfahrt | Dribbble"/>
          <p:cNvPicPr>
            <a:picLocks noChangeAspect="1" noChangeArrowheads="1" noCrop="1"/>
          </p:cNvPicPr>
          <p:nvPr/>
        </p:nvPicPr>
        <p:blipFill>
          <a:blip r:embed="rId5">
            <a:extLst>
              <a:ext uri="{28A0092B-C50C-407E-A947-70E740481C1C}">
                <a14:useLocalDpi xmlns:a14="http://schemas.microsoft.com/office/drawing/2010/main" val="0"/>
              </a:ext>
            </a:extLst>
          </a:blip>
          <a:srcRect/>
          <a:stretch>
            <a:fillRect/>
          </a:stretch>
        </p:blipFill>
        <p:spPr bwMode="auto">
          <a:xfrm>
            <a:off x="4791191" y="1325563"/>
            <a:ext cx="7400809" cy="555060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Choosing your CSS library with React | by Gavin Moore | Mediu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462404"/>
            <a:ext cx="4791191" cy="239559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ootstrap Fundamentals - Layout - Code by Amir | Amir Borouman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961" y="3517299"/>
            <a:ext cx="4815152" cy="11556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1074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What's the Most Popular Front-End Framework | Accenture"/>
          <p:cNvPicPr>
            <a:picLocks noChangeAspect="1" noChangeArrowheads="1"/>
          </p:cNvPicPr>
          <p:nvPr/>
        </p:nvPicPr>
        <p:blipFill rotWithShape="1">
          <a:blip r:embed="rId3">
            <a:extLst>
              <a:ext uri="{28A0092B-C50C-407E-A947-70E740481C1C}">
                <a14:useLocalDpi xmlns:a14="http://schemas.microsoft.com/office/drawing/2010/main" val="0"/>
              </a:ext>
            </a:extLst>
          </a:blip>
          <a:srcRect l="6711" t="31517" r="5196" b="10173"/>
          <a:stretch/>
        </p:blipFill>
        <p:spPr bwMode="auto">
          <a:xfrm>
            <a:off x="73792" y="1267981"/>
            <a:ext cx="5237215" cy="2078037"/>
          </a:xfrm>
          <a:prstGeom prst="rect">
            <a:avLst/>
          </a:prstGeom>
          <a:noFill/>
          <a:extLst>
            <a:ext uri="{909E8E84-426E-40DD-AFC4-6F175D3DCCD1}">
              <a14:hiddenFill xmlns:a14="http://schemas.microsoft.com/office/drawing/2010/main">
                <a:solidFill>
                  <a:srgbClr val="FFFFFF"/>
                </a:solidFill>
              </a14:hiddenFill>
            </a:ext>
          </a:extLst>
        </p:spPr>
      </p:pic>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MV* FRAMEWORKY</a:t>
            </a:r>
            <a:endParaRPr lang="cs-CZ" b="1">
              <a:solidFill>
                <a:schemeClr val="accent1">
                  <a:lumMod val="60000"/>
                  <a:lumOff val="40000"/>
                </a:schemeClr>
              </a:solidFill>
            </a:endParaRPr>
          </a:p>
        </p:txBody>
      </p:sp>
      <p:sp>
        <p:nvSpPr>
          <p:cNvPr id="21" name="TextovéPole 20"/>
          <p:cNvSpPr txBox="1"/>
          <p:nvPr/>
        </p:nvSpPr>
        <p:spPr>
          <a:xfrm>
            <a:off x="0" y="6039104"/>
            <a:ext cx="12192000" cy="830997"/>
          </a:xfrm>
          <a:prstGeom prst="rect">
            <a:avLst/>
          </a:prstGeom>
          <a:solidFill>
            <a:schemeClr val="tx1"/>
          </a:solidFill>
        </p:spPr>
        <p:txBody>
          <a:bodyPr wrap="square" rtlCol="0">
            <a:spAutoFit/>
          </a:bodyPr>
          <a:lstStyle/>
          <a:p>
            <a:pPr algn="ctr"/>
            <a:endParaRPr lang="cs-CZ" sz="2400">
              <a:solidFill>
                <a:schemeClr val="bg1"/>
              </a:solidFill>
            </a:endParaRPr>
          </a:p>
          <a:p>
            <a:pPr algn="ctr"/>
            <a:r>
              <a:rPr lang="cs-CZ" sz="2400">
                <a:solidFill>
                  <a:schemeClr val="bg1"/>
                </a:solidFill>
              </a:rPr>
              <a:t> </a:t>
            </a:r>
          </a:p>
        </p:txBody>
      </p:sp>
      <p:pic>
        <p:nvPicPr>
          <p:cNvPr id="7170" name="Picture 2" descr="React.Js VS React Native VS React VR (A Clear Difference)"/>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4923" b="10292"/>
          <a:stretch/>
        </p:blipFill>
        <p:spPr bwMode="auto">
          <a:xfrm>
            <a:off x="0" y="5473700"/>
            <a:ext cx="5384799" cy="13843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eusing React UI Components | Hacker Noon"/>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3096" y="3121548"/>
            <a:ext cx="5642568" cy="2707752"/>
          </a:xfrm>
          <a:prstGeom prst="rect">
            <a:avLst/>
          </a:prstGeom>
          <a:noFill/>
          <a:extLst>
            <a:ext uri="{909E8E84-426E-40DD-AFC4-6F175D3DCCD1}">
              <a14:hiddenFill xmlns:a14="http://schemas.microsoft.com/office/drawing/2010/main">
                <a:solidFill>
                  <a:srgbClr val="FFFFFF"/>
                </a:solidFill>
              </a14:hiddenFill>
            </a:ext>
          </a:extLst>
        </p:spPr>
      </p:pic>
      <p:grpSp>
        <p:nvGrpSpPr>
          <p:cNvPr id="4" name="Skupina 3"/>
          <p:cNvGrpSpPr/>
          <p:nvPr/>
        </p:nvGrpSpPr>
        <p:grpSpPr>
          <a:xfrm>
            <a:off x="5384799" y="1313461"/>
            <a:ext cx="6807201" cy="5544539"/>
            <a:chOff x="5384799" y="1313461"/>
            <a:chExt cx="6807201" cy="5544539"/>
          </a:xfrm>
        </p:grpSpPr>
        <p:pic>
          <p:nvPicPr>
            <p:cNvPr id="2050" name="Picture 2" descr="Pros and Cons of ReactJS and React Native | AltexSoft"/>
            <p:cNvPicPr>
              <a:picLocks noChangeAspect="1" noChangeArrowheads="1"/>
            </p:cNvPicPr>
            <p:nvPr/>
          </p:nvPicPr>
          <p:blipFill rotWithShape="1">
            <a:blip r:embed="rId6">
              <a:extLst>
                <a:ext uri="{28A0092B-C50C-407E-A947-70E740481C1C}">
                  <a14:useLocalDpi xmlns:a14="http://schemas.microsoft.com/office/drawing/2010/main" val="0"/>
                </a:ext>
              </a:extLst>
            </a:blip>
            <a:srcRect l="7023" r="8653"/>
            <a:stretch/>
          </p:blipFill>
          <p:spPr bwMode="auto">
            <a:xfrm>
              <a:off x="5384799" y="1313461"/>
              <a:ext cx="6807201" cy="5544539"/>
            </a:xfrm>
            <a:prstGeom prst="rect">
              <a:avLst/>
            </a:prstGeom>
            <a:noFill/>
            <a:extLst>
              <a:ext uri="{909E8E84-426E-40DD-AFC4-6F175D3DCCD1}">
                <a14:hiddenFill xmlns:a14="http://schemas.microsoft.com/office/drawing/2010/main">
                  <a:solidFill>
                    <a:srgbClr val="FFFFFF"/>
                  </a:solidFill>
                </a14:hiddenFill>
              </a:ext>
            </a:extLst>
          </p:spPr>
        </p:pic>
        <p:sp>
          <p:nvSpPr>
            <p:cNvPr id="3" name="Obdélník 2"/>
            <p:cNvSpPr/>
            <p:nvPr/>
          </p:nvSpPr>
          <p:spPr>
            <a:xfrm>
              <a:off x="11379200" y="5880100"/>
              <a:ext cx="812800" cy="977900"/>
            </a:xfrm>
            <a:prstGeom prst="rect">
              <a:avLst/>
            </a:prstGeom>
            <a:solidFill>
              <a:srgbClr val="001F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grpSp>
    </p:spTree>
    <p:extLst>
      <p:ext uri="{BB962C8B-B14F-4D97-AF65-F5344CB8AC3E}">
        <p14:creationId xmlns:p14="http://schemas.microsoft.com/office/powerpoint/2010/main" val="4525254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FULL-STACK DEVELOPMENT</a:t>
            </a:r>
            <a:endParaRPr lang="cs-CZ" b="1">
              <a:solidFill>
                <a:schemeClr val="accent1">
                  <a:lumMod val="60000"/>
                  <a:lumOff val="40000"/>
                </a:schemeClr>
              </a:solidFill>
            </a:endParaRPr>
          </a:p>
        </p:txBody>
      </p:sp>
      <p:sp>
        <p:nvSpPr>
          <p:cNvPr id="21" name="TextovéPole 20"/>
          <p:cNvSpPr txBox="1"/>
          <p:nvPr/>
        </p:nvSpPr>
        <p:spPr>
          <a:xfrm>
            <a:off x="0" y="6039104"/>
            <a:ext cx="12192000" cy="830997"/>
          </a:xfrm>
          <a:prstGeom prst="rect">
            <a:avLst/>
          </a:prstGeom>
          <a:solidFill>
            <a:schemeClr val="tx1"/>
          </a:solidFill>
        </p:spPr>
        <p:txBody>
          <a:bodyPr wrap="square" rtlCol="0">
            <a:spAutoFit/>
          </a:bodyPr>
          <a:lstStyle/>
          <a:p>
            <a:pPr algn="ctr"/>
            <a:endParaRPr lang="cs-CZ" sz="2400">
              <a:solidFill>
                <a:schemeClr val="bg1"/>
              </a:solidFill>
            </a:endParaRPr>
          </a:p>
          <a:p>
            <a:pPr algn="ctr"/>
            <a:r>
              <a:rPr lang="cs-CZ" sz="2400">
                <a:solidFill>
                  <a:schemeClr val="bg1"/>
                </a:solidFill>
              </a:rPr>
              <a:t> </a:t>
            </a:r>
          </a:p>
        </p:txBody>
      </p:sp>
      <p:pic>
        <p:nvPicPr>
          <p:cNvPr id="4100" name="Picture 4" descr="https://res.cloudinary.com/cybercoders/image/upload/c_scale,g_south_east,l_cc_logo_bug_wenazs.png,w_40/v1557870077/Full_Stack_ebvf4s.png"/>
          <p:cNvPicPr>
            <a:picLocks noChangeAspect="1" noChangeArrowheads="1"/>
          </p:cNvPicPr>
          <p:nvPr/>
        </p:nvPicPr>
        <p:blipFill rotWithShape="1">
          <a:blip r:embed="rId3">
            <a:extLst>
              <a:ext uri="{28A0092B-C50C-407E-A947-70E740481C1C}">
                <a14:useLocalDpi xmlns:a14="http://schemas.microsoft.com/office/drawing/2010/main" val="0"/>
              </a:ext>
            </a:extLst>
          </a:blip>
          <a:srcRect t="10084" b="2248"/>
          <a:stretch/>
        </p:blipFill>
        <p:spPr bwMode="auto">
          <a:xfrm>
            <a:off x="7230141" y="1337664"/>
            <a:ext cx="4961860" cy="5532437"/>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About javascript libraries"/>
          <p:cNvPicPr>
            <a:picLocks noChangeAspect="1" noChangeArrowheads="1"/>
          </p:cNvPicPr>
          <p:nvPr/>
        </p:nvPicPr>
        <p:blipFill rotWithShape="1">
          <a:blip r:embed="rId4">
            <a:extLst>
              <a:ext uri="{28A0092B-C50C-407E-A947-70E740481C1C}">
                <a14:useLocalDpi xmlns:a14="http://schemas.microsoft.com/office/drawing/2010/main" val="0"/>
              </a:ext>
            </a:extLst>
          </a:blip>
          <a:srcRect t="7106" b="2729"/>
          <a:stretch/>
        </p:blipFill>
        <p:spPr bwMode="auto">
          <a:xfrm>
            <a:off x="62098" y="1325563"/>
            <a:ext cx="7168043" cy="3636727"/>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Developer roles: Front-end vs back-end vs full stack"/>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31673" y="5025217"/>
            <a:ext cx="3098467" cy="185908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iring a Full-Stack Developer: Things to Know - Kanhasoft Blo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 y="5025217"/>
            <a:ext cx="4131673" cy="18590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9351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MEAN STACK APLIKACE</a:t>
            </a:r>
            <a:endParaRPr lang="cs-CZ" b="1">
              <a:solidFill>
                <a:schemeClr val="accent1">
                  <a:lumMod val="60000"/>
                  <a:lumOff val="40000"/>
                </a:schemeClr>
              </a:solidFill>
            </a:endParaRPr>
          </a:p>
        </p:txBody>
      </p:sp>
      <p:sp>
        <p:nvSpPr>
          <p:cNvPr id="21" name="TextovéPole 20"/>
          <p:cNvSpPr txBox="1"/>
          <p:nvPr/>
        </p:nvSpPr>
        <p:spPr>
          <a:xfrm>
            <a:off x="0" y="6039104"/>
            <a:ext cx="12192000" cy="830997"/>
          </a:xfrm>
          <a:prstGeom prst="rect">
            <a:avLst/>
          </a:prstGeom>
          <a:solidFill>
            <a:schemeClr val="tx1"/>
          </a:solidFill>
        </p:spPr>
        <p:txBody>
          <a:bodyPr wrap="square" rtlCol="0">
            <a:spAutoFit/>
          </a:bodyPr>
          <a:lstStyle/>
          <a:p>
            <a:pPr algn="ctr"/>
            <a:endParaRPr lang="cs-CZ" sz="2400">
              <a:solidFill>
                <a:schemeClr val="bg1"/>
              </a:solidFill>
            </a:endParaRPr>
          </a:p>
          <a:p>
            <a:pPr algn="ctr"/>
            <a:r>
              <a:rPr lang="cs-CZ" sz="2400">
                <a:solidFill>
                  <a:schemeClr val="bg1"/>
                </a:solidFill>
              </a:rPr>
              <a:t> </a:t>
            </a:r>
          </a:p>
        </p:txBody>
      </p:sp>
      <p:pic>
        <p:nvPicPr>
          <p:cNvPr id="3" name="Picture 2" descr="Why Mean Stack |Roaring studio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8444" y="4405168"/>
            <a:ext cx="6493556" cy="247966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ean Stack | Hire Certified Mean Stack Develop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313462"/>
            <a:ext cx="5698446" cy="32053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0" descr="The Modern Application Stack – Part 1: Introducing The MEAN Stack | MongoDB"/>
          <p:cNvPicPr>
            <a:picLocks noChangeAspect="1" noChangeArrowheads="1"/>
          </p:cNvPicPr>
          <p:nvPr/>
        </p:nvPicPr>
        <p:blipFill rotWithShape="1">
          <a:blip r:embed="rId5">
            <a:extLst>
              <a:ext uri="{28A0092B-C50C-407E-A947-70E740481C1C}">
                <a14:useLocalDpi xmlns:a14="http://schemas.microsoft.com/office/drawing/2010/main" val="0"/>
              </a:ext>
            </a:extLst>
          </a:blip>
          <a:srcRect t="9317" b="9306"/>
          <a:stretch/>
        </p:blipFill>
        <p:spPr bwMode="auto">
          <a:xfrm>
            <a:off x="-1" y="4518837"/>
            <a:ext cx="5698445" cy="236599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5 Key Features of AngularJS that make it the best for Web Development  Matrid Technologie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10300" y="1357263"/>
            <a:ext cx="5410200" cy="3047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2230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FRONTEND A BACKEND</a:t>
            </a:r>
            <a:endParaRPr lang="cs-CZ" b="1">
              <a:solidFill>
                <a:schemeClr val="accent1">
                  <a:lumMod val="60000"/>
                  <a:lumOff val="40000"/>
                </a:schemeClr>
              </a:solidFill>
            </a:endParaRPr>
          </a:p>
        </p:txBody>
      </p:sp>
      <p:sp>
        <p:nvSpPr>
          <p:cNvPr id="21" name="TextovéPole 20"/>
          <p:cNvSpPr txBox="1"/>
          <p:nvPr/>
        </p:nvSpPr>
        <p:spPr>
          <a:xfrm>
            <a:off x="0" y="6039104"/>
            <a:ext cx="12192000" cy="830997"/>
          </a:xfrm>
          <a:prstGeom prst="rect">
            <a:avLst/>
          </a:prstGeom>
          <a:solidFill>
            <a:schemeClr val="tx1"/>
          </a:solidFill>
        </p:spPr>
        <p:txBody>
          <a:bodyPr wrap="square" rtlCol="0">
            <a:spAutoFit/>
          </a:bodyPr>
          <a:lstStyle/>
          <a:p>
            <a:pPr algn="ctr"/>
            <a:endParaRPr lang="cs-CZ" sz="2400">
              <a:solidFill>
                <a:schemeClr val="bg1"/>
              </a:solidFill>
            </a:endParaRPr>
          </a:p>
          <a:p>
            <a:pPr algn="ctr"/>
            <a:r>
              <a:rPr lang="cs-CZ" sz="2400">
                <a:solidFill>
                  <a:schemeClr val="bg1"/>
                </a:solidFill>
              </a:rPr>
              <a:t> </a:t>
            </a:r>
          </a:p>
        </p:txBody>
      </p:sp>
      <p:pic>
        <p:nvPicPr>
          <p:cNvPr id="4098" name="Picture 2" descr="Frontend vs #Backend developer | Backend developer, Computer science  programming, Software development"/>
          <p:cNvPicPr>
            <a:picLocks noChangeAspect="1" noChangeArrowheads="1"/>
          </p:cNvPicPr>
          <p:nvPr/>
        </p:nvPicPr>
        <p:blipFill rotWithShape="1">
          <a:blip r:embed="rId3">
            <a:extLst>
              <a:ext uri="{28A0092B-C50C-407E-A947-70E740481C1C}">
                <a14:useLocalDpi xmlns:a14="http://schemas.microsoft.com/office/drawing/2010/main" val="0"/>
              </a:ext>
            </a:extLst>
          </a:blip>
          <a:srcRect b="27916"/>
          <a:stretch/>
        </p:blipFill>
        <p:spPr bwMode="auto">
          <a:xfrm>
            <a:off x="0" y="1325562"/>
            <a:ext cx="5211364" cy="553243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Front End Development, Back End Development, and Full Stack Developers"/>
          <p:cNvPicPr>
            <a:picLocks noChangeAspect="1" noChangeArrowheads="1"/>
          </p:cNvPicPr>
          <p:nvPr/>
        </p:nvPicPr>
        <p:blipFill rotWithShape="1">
          <a:blip r:embed="rId4">
            <a:extLst>
              <a:ext uri="{28A0092B-C50C-407E-A947-70E740481C1C}">
                <a14:useLocalDpi xmlns:a14="http://schemas.microsoft.com/office/drawing/2010/main" val="0"/>
              </a:ext>
            </a:extLst>
          </a:blip>
          <a:srcRect l="2603" r="2722"/>
          <a:stretch/>
        </p:blipFill>
        <p:spPr bwMode="auto">
          <a:xfrm>
            <a:off x="5211364" y="1325561"/>
            <a:ext cx="6980636" cy="5520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2879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FRONTEND TECHNOLOGIE</a:t>
            </a:r>
            <a:endParaRPr lang="cs-CZ" b="1">
              <a:solidFill>
                <a:schemeClr val="accent1">
                  <a:lumMod val="60000"/>
                  <a:lumOff val="40000"/>
                </a:schemeClr>
              </a:solidFill>
            </a:endParaRPr>
          </a:p>
        </p:txBody>
      </p:sp>
      <p:sp>
        <p:nvSpPr>
          <p:cNvPr id="21" name="TextovéPole 20"/>
          <p:cNvSpPr txBox="1"/>
          <p:nvPr/>
        </p:nvSpPr>
        <p:spPr>
          <a:xfrm>
            <a:off x="0" y="6039104"/>
            <a:ext cx="12192000" cy="830997"/>
          </a:xfrm>
          <a:prstGeom prst="rect">
            <a:avLst/>
          </a:prstGeom>
          <a:solidFill>
            <a:schemeClr val="tx1"/>
          </a:solidFill>
        </p:spPr>
        <p:txBody>
          <a:bodyPr wrap="square" rtlCol="0">
            <a:spAutoFit/>
          </a:bodyPr>
          <a:lstStyle/>
          <a:p>
            <a:pPr algn="ctr"/>
            <a:endParaRPr lang="cs-CZ" sz="2400">
              <a:solidFill>
                <a:schemeClr val="bg1"/>
              </a:solidFill>
            </a:endParaRPr>
          </a:p>
          <a:p>
            <a:pPr algn="ctr"/>
            <a:r>
              <a:rPr lang="cs-CZ" sz="2400">
                <a:solidFill>
                  <a:schemeClr val="bg1"/>
                </a:solidFill>
              </a:rPr>
              <a:t> </a:t>
            </a:r>
          </a:p>
        </p:txBody>
      </p:sp>
      <p:pic>
        <p:nvPicPr>
          <p:cNvPr id="2050" name="Picture 2" descr="https://camo.githubusercontent.com/ebe200bc4195bc9e36b127b7d38a5bf26d68819c/687474703a2f2f692e696d6775722e636f6d2f5661785a7477652e706e6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36606"/>
            <a:ext cx="12192000" cy="552139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4 Best Front-End Web Technologies for Enterprise Solutions"/>
          <p:cNvPicPr>
            <a:picLocks noChangeAspect="1" noChangeArrowheads="1"/>
          </p:cNvPicPr>
          <p:nvPr/>
        </p:nvPicPr>
        <p:blipFill rotWithShape="1">
          <a:blip r:embed="rId4">
            <a:extLst>
              <a:ext uri="{28A0092B-C50C-407E-A947-70E740481C1C}">
                <a14:useLocalDpi xmlns:a14="http://schemas.microsoft.com/office/drawing/2010/main" val="0"/>
              </a:ext>
            </a:extLst>
          </a:blip>
          <a:srcRect t="36893" b="22472"/>
          <a:stretch/>
        </p:blipFill>
        <p:spPr bwMode="auto">
          <a:xfrm>
            <a:off x="6807201" y="1336194"/>
            <a:ext cx="5384799" cy="175048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hoosing your CSS library with React | by Gavin Moore | 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89043" y="5174000"/>
            <a:ext cx="2402957" cy="133347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Plugin Overview: Wallaby.js, Continuous Test Runner | The WebStorm Blog"/>
          <p:cNvPicPr>
            <a:picLocks noChangeAspect="1" noChangeArrowheads="1"/>
          </p:cNvPicPr>
          <p:nvPr/>
        </p:nvPicPr>
        <p:blipFill rotWithShape="1">
          <a:blip r:embed="rId6">
            <a:extLst>
              <a:ext uri="{28A0092B-C50C-407E-A947-70E740481C1C}">
                <a14:useLocalDpi xmlns:a14="http://schemas.microsoft.com/office/drawing/2010/main" val="0"/>
              </a:ext>
            </a:extLst>
          </a:blip>
          <a:srcRect r="39652"/>
          <a:stretch/>
        </p:blipFill>
        <p:spPr bwMode="auto">
          <a:xfrm>
            <a:off x="3409050" y="4678326"/>
            <a:ext cx="2721474" cy="217967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6 Reasons You Should Use a CSS Preprocessor | by Md Fahreyad Hossain |  Oceanize Geeks | Mediu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45712" y="4584872"/>
            <a:ext cx="1470745" cy="424415"/>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Adobe's New HTML5 Tool Is Web-Designer Duct Tape | WIRED"/>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034940" y="3251394"/>
            <a:ext cx="1157060" cy="1157060"/>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Grunt Logo PNG Transparent &amp; SVG Vector - Freebie Supply"/>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184" y="5839821"/>
            <a:ext cx="1286934" cy="965200"/>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I finally made sense of front end build tools. You can, too."/>
          <p:cNvPicPr>
            <a:picLocks noChangeAspect="1" noChangeArrowheads="1"/>
          </p:cNvPicPr>
          <p:nvPr/>
        </p:nvPicPr>
        <p:blipFill rotWithShape="1">
          <a:blip r:embed="rId10">
            <a:extLst>
              <a:ext uri="{28A0092B-C50C-407E-A947-70E740481C1C}">
                <a14:useLocalDpi xmlns:a14="http://schemas.microsoft.com/office/drawing/2010/main" val="0"/>
              </a:ext>
            </a:extLst>
          </a:blip>
          <a:srcRect l="10084" t="38970" r="63167" b="9098"/>
          <a:stretch/>
        </p:blipFill>
        <p:spPr bwMode="auto">
          <a:xfrm>
            <a:off x="0" y="1336195"/>
            <a:ext cx="1495269" cy="1502256"/>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descr="À quoi sert Webpack et comment fonctionne-t-il ? - Blog de NeoLynk"/>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04769" y="1336194"/>
            <a:ext cx="1476366" cy="1476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7698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JAVASCRIPT</a:t>
            </a:r>
            <a:endParaRPr lang="cs-CZ" b="1">
              <a:solidFill>
                <a:schemeClr val="accent1">
                  <a:lumMod val="60000"/>
                  <a:lumOff val="40000"/>
                </a:schemeClr>
              </a:solidFill>
            </a:endParaRPr>
          </a:p>
        </p:txBody>
      </p:sp>
      <p:pic>
        <p:nvPicPr>
          <p:cNvPr id="11284" name="Picture 20" descr="Features of JavaScript - 13 Vital JavaScript Features You Must Learn! -  DataFlai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21595"/>
            <a:ext cx="9842498" cy="5536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5182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HLAVNÍ RYSY JAVASCRIPTU</a:t>
            </a:r>
            <a:endParaRPr lang="cs-CZ" b="1">
              <a:solidFill>
                <a:schemeClr val="accent1">
                  <a:lumMod val="60000"/>
                  <a:lumOff val="40000"/>
                </a:schemeClr>
              </a:solidFill>
            </a:endParaRPr>
          </a:p>
        </p:txBody>
      </p:sp>
      <p:pic>
        <p:nvPicPr>
          <p:cNvPr id="11278" name="Picture 14" descr="JavaScript Roadmap for Beginners, Intermediate and Experts : learnjavascript"/>
          <p:cNvPicPr>
            <a:picLocks noChangeAspect="1" noChangeArrowheads="1"/>
          </p:cNvPicPr>
          <p:nvPr/>
        </p:nvPicPr>
        <p:blipFill rotWithShape="1">
          <a:blip r:embed="rId3">
            <a:extLst>
              <a:ext uri="{28A0092B-C50C-407E-A947-70E740481C1C}">
                <a14:useLocalDpi xmlns:a14="http://schemas.microsoft.com/office/drawing/2010/main" val="0"/>
              </a:ext>
            </a:extLst>
          </a:blip>
          <a:srcRect l="1352" t="22494" r="299" b="21039"/>
          <a:stretch/>
        </p:blipFill>
        <p:spPr bwMode="auto">
          <a:xfrm>
            <a:off x="0" y="1325563"/>
            <a:ext cx="8318500" cy="5139032"/>
          </a:xfrm>
          <a:prstGeom prst="rect">
            <a:avLst/>
          </a:prstGeom>
          <a:noFill/>
          <a:extLst>
            <a:ext uri="{909E8E84-426E-40DD-AFC4-6F175D3DCCD1}">
              <a14:hiddenFill xmlns:a14="http://schemas.microsoft.com/office/drawing/2010/main">
                <a:solidFill>
                  <a:srgbClr val="FFFFFF"/>
                </a:solidFill>
              </a14:hiddenFill>
            </a:ext>
          </a:extLst>
        </p:spPr>
      </p:pic>
      <p:pic>
        <p:nvPicPr>
          <p:cNvPr id="11282" name="Picture 18" descr="JavaScript Data Types | by Manoj Prasad | Medium"/>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04574" y="1477963"/>
            <a:ext cx="3701352" cy="263683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prashantb.me/content/images/2017/01/js_runtim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97432" y="3920403"/>
            <a:ext cx="3129457" cy="2937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29517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DOM A BOM</a:t>
            </a:r>
            <a:endParaRPr lang="cs-CZ" b="1">
              <a:solidFill>
                <a:schemeClr val="accent1">
                  <a:lumMod val="60000"/>
                  <a:lumOff val="40000"/>
                </a:schemeClr>
              </a:solidFill>
            </a:endParaRPr>
          </a:p>
        </p:txBody>
      </p:sp>
      <p:pic>
        <p:nvPicPr>
          <p:cNvPr id="8196" name="Picture 4" descr="Javascript Beginner's Tutorial - DOM Basics"/>
          <p:cNvPicPr>
            <a:picLocks noChangeAspect="1" noChangeArrowheads="1"/>
          </p:cNvPicPr>
          <p:nvPr/>
        </p:nvPicPr>
        <p:blipFill rotWithShape="1">
          <a:blip r:embed="rId3">
            <a:extLst>
              <a:ext uri="{28A0092B-C50C-407E-A947-70E740481C1C}">
                <a14:useLocalDpi xmlns:a14="http://schemas.microsoft.com/office/drawing/2010/main" val="0"/>
              </a:ext>
            </a:extLst>
          </a:blip>
          <a:srcRect b="15593"/>
          <a:stretch/>
        </p:blipFill>
        <p:spPr bwMode="auto">
          <a:xfrm>
            <a:off x="-781" y="1325562"/>
            <a:ext cx="3078292" cy="5532437"/>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Entendendo o BOM em Javascript (Browser Object Model) - Todo Espaço Onl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1449" y="3084530"/>
            <a:ext cx="6814872" cy="3773469"/>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Dom Javascript, HD Png Download , Transparent Png Image - PNGitem"/>
          <p:cNvPicPr>
            <a:picLocks noChangeAspect="1" noChangeArrowheads="1"/>
          </p:cNvPicPr>
          <p:nvPr/>
        </p:nvPicPr>
        <p:blipFill>
          <a:blip r:embed="rId5">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2769801" y="887187"/>
            <a:ext cx="4367471" cy="2635719"/>
          </a:xfrm>
          <a:prstGeom prst="rect">
            <a:avLst/>
          </a:prstGeom>
          <a:noFill/>
          <a:extLst>
            <a:ext uri="{909E8E84-426E-40DD-AFC4-6F175D3DCCD1}">
              <a14:hiddenFill xmlns:a14="http://schemas.microsoft.com/office/drawing/2010/main">
                <a:solidFill>
                  <a:srgbClr val="FFFFFF"/>
                </a:solidFill>
              </a14:hiddenFill>
            </a:ext>
          </a:extLst>
        </p:spPr>
      </p:pic>
      <p:pic>
        <p:nvPicPr>
          <p:cNvPr id="5" name="Obrázek 4"/>
          <p:cNvPicPr>
            <a:picLocks noChangeAspect="1"/>
          </p:cNvPicPr>
          <p:nvPr/>
        </p:nvPicPr>
        <p:blipFill>
          <a:blip r:embed="rId6">
            <a:clrChange>
              <a:clrFrom>
                <a:srgbClr val="FFFFFF"/>
              </a:clrFrom>
              <a:clrTo>
                <a:srgbClr val="FFFFFF">
                  <a:alpha val="0"/>
                </a:srgbClr>
              </a:clrTo>
            </a:clrChange>
          </a:blip>
          <a:stretch>
            <a:fillRect/>
          </a:stretch>
        </p:blipFill>
        <p:spPr>
          <a:xfrm>
            <a:off x="6413372" y="1391443"/>
            <a:ext cx="5648325" cy="5400675"/>
          </a:xfrm>
          <a:prstGeom prst="rect">
            <a:avLst/>
          </a:prstGeom>
        </p:spPr>
      </p:pic>
    </p:spTree>
    <p:extLst>
      <p:ext uri="{BB962C8B-B14F-4D97-AF65-F5344CB8AC3E}">
        <p14:creationId xmlns:p14="http://schemas.microsoft.com/office/powerpoint/2010/main" val="1348854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NÁSTROJE OPTIMALIZACE JS</a:t>
            </a:r>
            <a:endParaRPr lang="cs-CZ" b="1">
              <a:solidFill>
                <a:schemeClr val="accent1">
                  <a:lumMod val="60000"/>
                  <a:lumOff val="40000"/>
                </a:schemeClr>
              </a:solidFill>
            </a:endParaRPr>
          </a:p>
        </p:txBody>
      </p:sp>
      <p:pic>
        <p:nvPicPr>
          <p:cNvPr id="11274" name="Picture 10" descr="Checking Javascript Version - Why It Makes No Sens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5156"/>
          <a:stretch/>
        </p:blipFill>
        <p:spPr bwMode="auto">
          <a:xfrm>
            <a:off x="0" y="1325563"/>
            <a:ext cx="2799082" cy="5525180"/>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Code Counselor } | Developer setup for Typescript and ES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3312" y="3162300"/>
            <a:ext cx="3904688" cy="3652121"/>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webpack module bundle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55086" y="3585095"/>
            <a:ext cx="4848992" cy="2424496"/>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Babel &amp; Webpack Fundamentals | Tezify Blo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04689" y="1338319"/>
            <a:ext cx="4787311" cy="2084985"/>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https://media.geeksforgeeks.org/wp-content/uploads/20200428144352/Untitled-Diagram-153-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92675" y="1420359"/>
            <a:ext cx="4468819" cy="1331583"/>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TypeScript Introduction"/>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60779" y="2662194"/>
            <a:ext cx="1994307" cy="137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06265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JS KNIHOVNY A CDN</a:t>
            </a:r>
            <a:endParaRPr lang="cs-CZ" b="1">
              <a:solidFill>
                <a:schemeClr val="accent1">
                  <a:lumMod val="60000"/>
                  <a:lumOff val="40000"/>
                </a:schemeClr>
              </a:solidFill>
            </a:endParaRPr>
          </a:p>
        </p:txBody>
      </p:sp>
      <p:pic>
        <p:nvPicPr>
          <p:cNvPr id="14338" name="Picture 2" descr="Web Animation Infographics: A Map of the Best Animation Libraries for  JavaScript and CSS3 plus Performance Ti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325562"/>
            <a:ext cx="3952941" cy="5532437"/>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Chart.js – Open Source HTML5 Charts | jQuery Plugi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940" y="1325561"/>
            <a:ext cx="3810000" cy="3048001"/>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6" descr="3D Animation With Three.js - Welcom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cs-CZ"/>
          </a:p>
        </p:txBody>
      </p:sp>
      <p:pic>
        <p:nvPicPr>
          <p:cNvPr id="14346" name="Picture 10" descr="Three.js: WebGL for Humans. As Web developers, we are always… | by Nahuel  A. Verón | Medium"/>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52940" y="4538103"/>
            <a:ext cx="4124260" cy="2319896"/>
          </a:xfrm>
          <a:prstGeom prst="rect">
            <a:avLst/>
          </a:prstGeom>
          <a:noFill/>
          <a:extLst>
            <a:ext uri="{909E8E84-426E-40DD-AFC4-6F175D3DCCD1}">
              <a14:hiddenFill xmlns:a14="http://schemas.microsoft.com/office/drawing/2010/main">
                <a:solidFill>
                  <a:srgbClr val="FFFFFF"/>
                </a:solidFill>
              </a14:hiddenFill>
            </a:ext>
          </a:extLst>
        </p:spPr>
      </p:pic>
      <p:pic>
        <p:nvPicPr>
          <p:cNvPr id="14348" name="Picture 12" descr="Matter.js – 2D Physics Engine for the Web | jQuery Plugin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72469" y="1325560"/>
            <a:ext cx="4015677" cy="3212543"/>
          </a:xfrm>
          <a:prstGeom prst="rect">
            <a:avLst/>
          </a:prstGeom>
          <a:noFill/>
          <a:extLst>
            <a:ext uri="{909E8E84-426E-40DD-AFC4-6F175D3DCCD1}">
              <a14:hiddenFill xmlns:a14="http://schemas.microsoft.com/office/drawing/2010/main">
                <a:solidFill>
                  <a:srgbClr val="FFFFFF"/>
                </a:solidFill>
              </a14:hiddenFill>
            </a:ext>
          </a:extLst>
        </p:spPr>
      </p:pic>
      <p:pic>
        <p:nvPicPr>
          <p:cNvPr id="14350" name="Picture 14" descr="Online Machine Learning with Tensorflow.js | by Pier Paolo Ippolito |  Towards Data Scienc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76323" y="4757210"/>
            <a:ext cx="4015677" cy="1669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106752"/>
      </p:ext>
    </p:extLst>
  </p:cSld>
  <p:clrMapOvr>
    <a:masterClrMapping/>
  </p:clrMapOvr>
</p:sld>
</file>

<file path=ppt/theme/theme1.xml><?xml version="1.0" encoding="utf-8"?>
<a:theme xmlns:a="http://schemas.openxmlformats.org/drawingml/2006/main" name="Motiv Office">
  <a:themeElements>
    <a:clrScheme name="Kancelář">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celář">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celář">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iv Office">
  <a:themeElements>
    <a:clrScheme name="Kancelář">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celář">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celář">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5FD2A013C80FC14385412CFAA9695267" ma:contentTypeVersion="10" ma:contentTypeDescription="Vytvoří nový dokument" ma:contentTypeScope="" ma:versionID="517a40967d1d906175d128f90b0f9e94">
  <xsd:schema xmlns:xsd="http://www.w3.org/2001/XMLSchema" xmlns:xs="http://www.w3.org/2001/XMLSchema" xmlns:p="http://schemas.microsoft.com/office/2006/metadata/properties" xmlns:ns2="fce2d5ef-b06a-4933-bcfa-7fc95f7f8be3" xmlns:ns3="bb4d8078-d11c-4eac-87f3-0b4fabbbd9d2" targetNamespace="http://schemas.microsoft.com/office/2006/metadata/properties" ma:root="true" ma:fieldsID="b03d606114f312e664bc6b55072d0ffd" ns2:_="" ns3:_="">
    <xsd:import namespace="fce2d5ef-b06a-4933-bcfa-7fc95f7f8be3"/>
    <xsd:import namespace="bb4d8078-d11c-4eac-87f3-0b4fabbbd9d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e2d5ef-b06a-4933-bcfa-7fc95f7f8be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b4d8078-d11c-4eac-87f3-0b4fabbbd9d2" elementFormDefault="qualified">
    <xsd:import namespace="http://schemas.microsoft.com/office/2006/documentManagement/types"/>
    <xsd:import namespace="http://schemas.microsoft.com/office/infopath/2007/PartnerControls"/>
    <xsd:element name="SharedWithUsers" ma:index="10" nillable="true" ma:displayName="Sdílí se s"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dílené s podrobnostmi"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 obsahu"/>
        <xsd:element ref="dc:title" minOccurs="0" maxOccurs="1" ma:index="4" ma:displayName="Nadpis"/>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C797561-06F6-4293-80A8-719634E66ABA}">
  <ds:schemaRefs>
    <ds:schemaRef ds:uri="http://schemas.microsoft.com/sharepoint/v3/contenttype/forms"/>
  </ds:schemaRefs>
</ds:datastoreItem>
</file>

<file path=customXml/itemProps2.xml><?xml version="1.0" encoding="utf-8"?>
<ds:datastoreItem xmlns:ds="http://schemas.openxmlformats.org/officeDocument/2006/customXml" ds:itemID="{64C6A0F8-060E-4E68-9A45-08D471AAF951}">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3B7B2BA-DBCE-48B6-B566-0FADAF138E1E}">
  <ds:schemaRefs>
    <ds:schemaRef ds:uri="bb4d8078-d11c-4eac-87f3-0b4fabbbd9d2"/>
    <ds:schemaRef ds:uri="fce2d5ef-b06a-4933-bcfa-7fc95f7f8be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27</Slides>
  <Notes>27</Notes>
  <HiddenSlides>0</HiddenSlide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Motiv Office</vt:lpstr>
      <vt:lpstr>WEBOVÉ TECHNOLOGIE</vt:lpstr>
      <vt:lpstr>TECHNOLOGIE NA STRANĚ KLIENTA A SERVERU</vt:lpstr>
      <vt:lpstr>FRONTEND A BACKEND</vt:lpstr>
      <vt:lpstr>FRONTEND TECHNOLOGIE</vt:lpstr>
      <vt:lpstr>JAVASCRIPT</vt:lpstr>
      <vt:lpstr>HLAVNÍ RYSY JAVASCRIPTU</vt:lpstr>
      <vt:lpstr>DOM A BOM</vt:lpstr>
      <vt:lpstr>NÁSTROJE OPTIMALIZACE JS</vt:lpstr>
      <vt:lpstr>JS KNIHOVNY A CDN</vt:lpstr>
      <vt:lpstr>JQUERY</vt:lpstr>
      <vt:lpstr>SYNCHRONNÍ A ASYNCHRONNÍ PROGRAMOVÁNÍ</vt:lpstr>
      <vt:lpstr>AJAX</vt:lpstr>
      <vt:lpstr>FORMÁTY PRO VÝMĚNU DAT: JSON</vt:lpstr>
      <vt:lpstr>FORMÁTY PRO VÝMĚNU DAT: XML</vt:lpstr>
      <vt:lpstr>FORMÁTY PRO VÝMĚNU DAT: YAML</vt:lpstr>
      <vt:lpstr>CSS PREPROCESORY A POSTPROCESORY</vt:lpstr>
      <vt:lpstr>BACKEND TECHNOLOGIE</vt:lpstr>
      <vt:lpstr>PHP</vt:lpstr>
      <vt:lpstr>ASP.NET</vt:lpstr>
      <vt:lpstr>JSP</vt:lpstr>
      <vt:lpstr>NODE.JS</vt:lpstr>
      <vt:lpstr>NODE MODULES</vt:lpstr>
      <vt:lpstr>FRAMEWORKY</vt:lpstr>
      <vt:lpstr>FRONT-END FRAMEWORKY</vt:lpstr>
      <vt:lpstr>MV* FRAMEWORKY</vt:lpstr>
      <vt:lpstr>FULL-STACK DEVELOPMENT</vt:lpstr>
      <vt:lpstr>MEAN STACK APLIKACE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Prezentace aplikace PowerPoint</dc:title>
  <dc:creator>ml</dc:creator>
  <cp:revision>1</cp:revision>
  <dcterms:created xsi:type="dcterms:W3CDTF">2020-05-15T14:23:29Z</dcterms:created>
  <dcterms:modified xsi:type="dcterms:W3CDTF">2022-03-22T21:37:36Z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0x0101005FD2A013C80FC14385412CFAA9695267</vt:lpwstr>
  </property>
</Properties>
</file>